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57" r:id="rId3"/>
    <p:sldId id="358" r:id="rId4"/>
    <p:sldId id="349" r:id="rId5"/>
    <p:sldId id="350" r:id="rId6"/>
    <p:sldId id="351" r:id="rId7"/>
    <p:sldId id="352" r:id="rId8"/>
    <p:sldId id="353" r:id="rId9"/>
    <p:sldId id="354" r:id="rId10"/>
    <p:sldId id="355" r:id="rId11"/>
    <p:sldId id="356"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26" r:id="rId26"/>
    <p:sldId id="277" r:id="rId27"/>
    <p:sldId id="278" r:id="rId28"/>
    <p:sldId id="279" r:id="rId29"/>
    <p:sldId id="280" r:id="rId30"/>
    <p:sldId id="281" r:id="rId31"/>
    <p:sldId id="282" r:id="rId32"/>
    <p:sldId id="283" r:id="rId33"/>
    <p:sldId id="332" r:id="rId34"/>
    <p:sldId id="328" r:id="rId35"/>
    <p:sldId id="329" r:id="rId36"/>
    <p:sldId id="331" r:id="rId37"/>
    <p:sldId id="284" r:id="rId38"/>
    <p:sldId id="285" r:id="rId39"/>
    <p:sldId id="286" r:id="rId40"/>
    <p:sldId id="287" r:id="rId41"/>
    <p:sldId id="333" r:id="rId42"/>
    <p:sldId id="288" r:id="rId43"/>
    <p:sldId id="289" r:id="rId44"/>
    <p:sldId id="290" r:id="rId45"/>
    <p:sldId id="291" r:id="rId46"/>
    <p:sldId id="292" r:id="rId47"/>
    <p:sldId id="29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6310" autoAdjust="0"/>
  </p:normalViewPr>
  <p:slideViewPr>
    <p:cSldViewPr>
      <p:cViewPr varScale="1">
        <p:scale>
          <a:sx n="75" d="100"/>
          <a:sy n="75" d="100"/>
        </p:scale>
        <p:origin x="1047"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694AB-6AC4-4563-971C-90C26BF132E3}" type="datetimeFigureOut">
              <a:rPr lang="zh-CN" altLang="en-US" smtClean="0"/>
              <a:t>2023/2/13</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65F22-1913-4B6F-9E4F-35776723C002}" type="slidenum">
              <a:rPr lang="zh-CN" altLang="en-US" smtClean="0"/>
              <a:t>‹#›</a:t>
            </a:fld>
            <a:endParaRPr lang="zh-CN" altLang="en-US"/>
          </a:p>
        </p:txBody>
      </p:sp>
    </p:spTree>
    <p:extLst>
      <p:ext uri="{BB962C8B-B14F-4D97-AF65-F5344CB8AC3E}">
        <p14:creationId xmlns:p14="http://schemas.microsoft.com/office/powerpoint/2010/main" val="91504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26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77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2/13/2023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2/13/2023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2/13/2023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2/13/2023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2/13/2023</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2/13/2023</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2/13/2023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2/13/2023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2/13/2023</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package" Target="../embeddings/Microsoft_Word_Document.docx"/><Relationship Id="rId4" Type="http://schemas.openxmlformats.org/officeDocument/2006/relationships/image" Target="../media/image9.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package" Target="../embeddings/Microsoft_Word_Document2.docx"/><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package" Target="../embeddings/Microsoft_Word_Document5.docx"/><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a:t>Introduction to Computer Simulation of Physical Systems</a:t>
            </a:r>
            <a:br>
              <a:rPr lang="en-US" dirty="0"/>
            </a:br>
            <a:r>
              <a:rPr lang="en-US" dirty="0"/>
              <a:t>(</a:t>
            </a:r>
            <a:r>
              <a:rPr lang="en-US"/>
              <a:t>Lecture </a:t>
            </a:r>
            <a:r>
              <a:rPr lang="en-US" smtClean="0"/>
              <a:t>5)</a:t>
            </a:r>
            <a:r>
              <a:rPr lang="en-US" dirty="0"/>
              <a:t/>
            </a:r>
            <a:br>
              <a:rPr lang="en-US" dirty="0"/>
            </a:br>
            <a:r>
              <a:rPr lang="en-US" dirty="0"/>
              <a:t>	</a:t>
            </a:r>
          </a:p>
        </p:txBody>
      </p:sp>
      <p:sp>
        <p:nvSpPr>
          <p:cNvPr id="3" name="副标题 2"/>
          <p:cNvSpPr>
            <a:spLocks noGrp="1"/>
          </p:cNvSpPr>
          <p:nvPr>
            <p:ph type="subTitle" idx="1"/>
          </p:nvPr>
        </p:nvSpPr>
        <p:spPr/>
        <p:txBody>
          <a:bodyPr/>
          <a:lstStyle/>
          <a:p>
            <a:r>
              <a:rPr lang="en-US" dirty="0"/>
              <a:t>PHYS 3061</a:t>
            </a:r>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should use an algorithm for the relatively long time of interest in molecular dynamics simulations! </a:t>
            </a:r>
          </a:p>
          <a:p>
            <a:r>
              <a:rPr lang="en-US" dirty="0"/>
              <a:t>We adopt the commonly used second-order algorithm:</a:t>
            </a:r>
          </a:p>
          <a:p>
            <a:r>
              <a:rPr lang="en-US" i="1" dirty="0"/>
              <a:t>x</a:t>
            </a:r>
            <a:r>
              <a:rPr lang="en-US" i="1" baseline="-25000" dirty="0"/>
              <a:t>n</a:t>
            </a:r>
            <a:r>
              <a:rPr lang="en-US" baseline="-25000" dirty="0"/>
              <a:t>+1</a:t>
            </a:r>
            <a:r>
              <a:rPr lang="en-US" dirty="0"/>
              <a:t> = </a:t>
            </a:r>
            <a:r>
              <a:rPr lang="en-US" i="1" dirty="0" err="1"/>
              <a:t>x</a:t>
            </a:r>
            <a:r>
              <a:rPr lang="en-US" i="1" baseline="-25000" dirty="0" err="1"/>
              <a:t>n</a:t>
            </a:r>
            <a:r>
              <a:rPr lang="en-US" i="1" dirty="0"/>
              <a:t> </a:t>
            </a:r>
            <a:r>
              <a:rPr lang="en-US" dirty="0"/>
              <a:t>+ </a:t>
            </a:r>
            <a:r>
              <a:rPr lang="en-US" i="1" dirty="0" err="1"/>
              <a:t>v</a:t>
            </a:r>
            <a:r>
              <a:rPr lang="en-US" i="1" baseline="-25000" dirty="0" err="1"/>
              <a:t>n</a:t>
            </a:r>
            <a:r>
              <a:rPr lang="el-GR" dirty="0"/>
              <a:t>Δ</a:t>
            </a:r>
            <a:r>
              <a:rPr lang="en-US" i="1" dirty="0"/>
              <a:t>t </a:t>
            </a:r>
            <a:r>
              <a:rPr lang="en-US" dirty="0"/>
              <a:t>+1/2</a:t>
            </a:r>
            <a:r>
              <a:rPr lang="en-US" i="1" dirty="0"/>
              <a:t>a</a:t>
            </a:r>
            <a:r>
              <a:rPr lang="en-US" i="1" baseline="-25000" dirty="0"/>
              <a:t>n</a:t>
            </a:r>
            <a:r>
              <a:rPr lang="en-US" dirty="0"/>
              <a:t>(</a:t>
            </a:r>
            <a:r>
              <a:rPr lang="el-GR" dirty="0"/>
              <a:t>Δ</a:t>
            </a:r>
            <a:r>
              <a:rPr lang="en-US" i="1" dirty="0"/>
              <a:t>t</a:t>
            </a:r>
            <a:r>
              <a:rPr lang="en-US" dirty="0"/>
              <a:t>)</a:t>
            </a:r>
            <a:r>
              <a:rPr lang="en-US" baseline="30000" dirty="0"/>
              <a:t>2</a:t>
            </a:r>
          </a:p>
          <a:p>
            <a:r>
              <a:rPr lang="en-US" i="1" dirty="0"/>
              <a:t>v</a:t>
            </a:r>
            <a:r>
              <a:rPr lang="en-US" i="1" baseline="-25000" dirty="0"/>
              <a:t>n</a:t>
            </a:r>
            <a:r>
              <a:rPr lang="en-US" baseline="-25000" dirty="0"/>
              <a:t>+1</a:t>
            </a:r>
            <a:r>
              <a:rPr lang="en-US" dirty="0"/>
              <a:t> = </a:t>
            </a:r>
            <a:r>
              <a:rPr lang="en-US" i="1" dirty="0" err="1"/>
              <a:t>v</a:t>
            </a:r>
            <a:r>
              <a:rPr lang="en-US" i="1" baseline="-25000" dirty="0" err="1"/>
              <a:t>n</a:t>
            </a:r>
            <a:r>
              <a:rPr lang="en-US" i="1" dirty="0"/>
              <a:t> </a:t>
            </a:r>
            <a:r>
              <a:rPr lang="en-US" dirty="0"/>
              <a:t>+1/2(</a:t>
            </a:r>
            <a:r>
              <a:rPr lang="en-US" i="1" dirty="0"/>
              <a:t>a</a:t>
            </a:r>
            <a:r>
              <a:rPr lang="en-US" i="1" baseline="-25000" dirty="0"/>
              <a:t>n</a:t>
            </a:r>
            <a:r>
              <a:rPr lang="en-US" baseline="-25000" dirty="0"/>
              <a:t>+1</a:t>
            </a:r>
            <a:r>
              <a:rPr lang="en-US" dirty="0"/>
              <a:t> + </a:t>
            </a:r>
            <a:r>
              <a:rPr lang="en-US" i="1" dirty="0"/>
              <a:t>a</a:t>
            </a:r>
            <a:r>
              <a:rPr lang="en-US" i="1" baseline="-25000" dirty="0"/>
              <a:t>n</a:t>
            </a:r>
            <a:r>
              <a:rPr lang="en-US" dirty="0"/>
              <a:t>)</a:t>
            </a:r>
            <a:r>
              <a:rPr lang="el-GR" dirty="0"/>
              <a:t>Δ</a:t>
            </a:r>
            <a:r>
              <a:rPr lang="en-US" i="1" dirty="0"/>
              <a:t>t.</a:t>
            </a:r>
            <a:endParaRPr lang="en-US" dirty="0"/>
          </a:p>
        </p:txBody>
      </p:sp>
    </p:spTree>
    <p:extLst>
      <p:ext uri="{BB962C8B-B14F-4D97-AF65-F5344CB8AC3E}">
        <p14:creationId xmlns:p14="http://schemas.microsoft.com/office/powerpoint/2010/main" val="1699816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The new position is used to find the new acceleration </a:t>
            </a:r>
            <a:r>
              <a:rPr lang="en-US" i="1" dirty="0"/>
              <a:t>a</a:t>
            </a:r>
            <a:r>
              <a:rPr lang="en-US" i="1" baseline="-25000" dirty="0"/>
              <a:t>n</a:t>
            </a:r>
            <a:r>
              <a:rPr lang="en-US" baseline="-25000" dirty="0"/>
              <a:t>+1</a:t>
            </a:r>
            <a:r>
              <a:rPr lang="en-US" dirty="0"/>
              <a:t>, </a:t>
            </a:r>
          </a:p>
          <a:p>
            <a:pPr lvl="1"/>
            <a:r>
              <a:rPr lang="en-US" dirty="0"/>
              <a:t>used together with </a:t>
            </a:r>
            <a:r>
              <a:rPr lang="en-US" i="1" dirty="0"/>
              <a:t>a</a:t>
            </a:r>
            <a:r>
              <a:rPr lang="en-US" i="1" baseline="-25000" dirty="0"/>
              <a:t>n</a:t>
            </a:r>
            <a:r>
              <a:rPr lang="en-US" i="1" dirty="0"/>
              <a:t> </a:t>
            </a:r>
            <a:r>
              <a:rPr lang="en-US" dirty="0"/>
              <a:t>to obtain the new velocity </a:t>
            </a:r>
            <a:r>
              <a:rPr lang="en-US" i="1" dirty="0"/>
              <a:t>v</a:t>
            </a:r>
            <a:r>
              <a:rPr lang="en-US" i="1" baseline="-25000" dirty="0"/>
              <a:t>n</a:t>
            </a:r>
            <a:r>
              <a:rPr lang="en-US" baseline="-25000" dirty="0"/>
              <a:t>+1</a:t>
            </a:r>
            <a:r>
              <a:rPr lang="en-US" dirty="0"/>
              <a:t>. </a:t>
            </a:r>
          </a:p>
          <a:p>
            <a:pPr lvl="1"/>
            <a:r>
              <a:rPr lang="en-US" dirty="0"/>
              <a:t>The algorithm is known as the </a:t>
            </a:r>
            <a:r>
              <a:rPr lang="en-US" dirty="0" err="1"/>
              <a:t>Verlet</a:t>
            </a:r>
            <a:r>
              <a:rPr lang="en-US" dirty="0"/>
              <a:t> (or sometimes the velocity </a:t>
            </a:r>
            <a:r>
              <a:rPr lang="en-US" dirty="0" err="1"/>
              <a:t>Verlet</a:t>
            </a:r>
            <a:r>
              <a:rPr lang="en-US" dirty="0"/>
              <a:t>) algorithm. </a:t>
            </a:r>
          </a:p>
          <a:p>
            <a:pPr lvl="1"/>
            <a:r>
              <a:rPr lang="en-US" dirty="0"/>
              <a:t>The sample code will use </a:t>
            </a:r>
            <a:r>
              <a:rPr lang="en-US" dirty="0" err="1"/>
              <a:t>Verlet</a:t>
            </a:r>
            <a:r>
              <a:rPr lang="en-US" dirty="0"/>
              <a:t> implementation of the </a:t>
            </a:r>
            <a:r>
              <a:rPr lang="en-US" dirty="0" err="1"/>
              <a:t>ODESolver</a:t>
            </a:r>
            <a:r>
              <a:rPr lang="en-US" dirty="0"/>
              <a:t> interface to implement the algorithm. </a:t>
            </a:r>
          </a:p>
          <a:p>
            <a:pPr lvl="1"/>
            <a:r>
              <a:rPr lang="en-US" dirty="0"/>
              <a:t>Thus, the </a:t>
            </a:r>
            <a:r>
              <a:rPr lang="en-US" i="1" dirty="0"/>
              <a:t>x</a:t>
            </a:r>
            <a:r>
              <a:rPr lang="en-US" dirty="0"/>
              <a:t>, </a:t>
            </a:r>
            <a:r>
              <a:rPr lang="en-US" i="1" dirty="0" err="1"/>
              <a:t>v</a:t>
            </a:r>
            <a:r>
              <a:rPr lang="en-US" i="1" baseline="-25000" dirty="0" err="1"/>
              <a:t>x</a:t>
            </a:r>
            <a:r>
              <a:rPr lang="en-US" dirty="0"/>
              <a:t>, </a:t>
            </a:r>
            <a:r>
              <a:rPr lang="en-US" i="1" dirty="0"/>
              <a:t>y</a:t>
            </a:r>
            <a:r>
              <a:rPr lang="en-US" dirty="0"/>
              <a:t>, and </a:t>
            </a:r>
            <a:r>
              <a:rPr lang="en-US" i="1" dirty="0" err="1"/>
              <a:t>v</a:t>
            </a:r>
            <a:r>
              <a:rPr lang="en-US" i="1" baseline="-25000" dirty="0" err="1"/>
              <a:t>y</a:t>
            </a:r>
            <a:r>
              <a:rPr lang="en-US" i="1" dirty="0"/>
              <a:t> </a:t>
            </a:r>
            <a:r>
              <a:rPr lang="en-US" dirty="0"/>
              <a:t>values for the </a:t>
            </a:r>
            <a:r>
              <a:rPr lang="en-US" i="1" dirty="0" err="1"/>
              <a:t>i</a:t>
            </a:r>
            <a:r>
              <a:rPr lang="en-US" dirty="0" err="1"/>
              <a:t>th</a:t>
            </a:r>
            <a:r>
              <a:rPr lang="en-US" dirty="0"/>
              <a:t> particle will be stored in the state array at state[4*</a:t>
            </a:r>
            <a:r>
              <a:rPr lang="en-US" dirty="0" err="1"/>
              <a:t>i</a:t>
            </a:r>
            <a:r>
              <a:rPr lang="en-US" dirty="0"/>
              <a:t>], state[4*i+1], state[4*i+2], and state[4*i+3], respectively</a:t>
            </a:r>
            <a:r>
              <a:rPr lang="en-US" dirty="0" smtClean="0"/>
              <a:t>.</a:t>
            </a:r>
          </a:p>
          <a:p>
            <a:pPr lvl="1"/>
            <a:r>
              <a:rPr lang="en-US" dirty="0" smtClean="0"/>
              <a:t>In your own code, you can just implement </a:t>
            </a:r>
            <a:r>
              <a:rPr lang="en-US" dirty="0" err="1" smtClean="0"/>
              <a:t>Verlet</a:t>
            </a:r>
            <a:r>
              <a:rPr lang="en-US" dirty="0" smtClean="0"/>
              <a:t> by yourself with the help of global arrays of position, velocities, and forces along each directions. </a:t>
            </a:r>
            <a:endParaRPr lang="en-US" dirty="0"/>
          </a:p>
        </p:txBody>
      </p:sp>
    </p:spTree>
    <p:extLst>
      <p:ext uri="{BB962C8B-B14F-4D97-AF65-F5344CB8AC3E}">
        <p14:creationId xmlns:p14="http://schemas.microsoft.com/office/powerpoint/2010/main" val="2179083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Periodic Boundary Conditions</a:t>
            </a:r>
            <a:endParaRPr lang="en-US" dirty="0"/>
          </a:p>
        </p:txBody>
      </p:sp>
      <p:sp>
        <p:nvSpPr>
          <p:cNvPr id="3" name="内容占位符 2"/>
          <p:cNvSpPr>
            <a:spLocks noGrp="1"/>
          </p:cNvSpPr>
          <p:nvPr>
            <p:ph idx="1"/>
          </p:nvPr>
        </p:nvSpPr>
        <p:spPr/>
        <p:txBody>
          <a:bodyPr>
            <a:normAutofit fontScale="92500" lnSpcReduction="10000"/>
          </a:bodyPr>
          <a:lstStyle/>
          <a:p>
            <a:r>
              <a:rPr lang="en-US" dirty="0"/>
              <a:t>A useful simulation must incorporate as many of the relevant features of the physical system of interest as possible. </a:t>
            </a:r>
          </a:p>
          <a:p>
            <a:r>
              <a:rPr lang="en-US" dirty="0"/>
              <a:t>Usually we want to simulate a gas, liquid, or a solid in the bulk, that is, systems of at least </a:t>
            </a:r>
            <a:r>
              <a:rPr lang="en-US" i="1" dirty="0"/>
              <a:t>N ∼ </a:t>
            </a:r>
            <a:r>
              <a:rPr lang="en-US" dirty="0"/>
              <a:t>10</a:t>
            </a:r>
            <a:r>
              <a:rPr lang="en-US" baseline="30000" dirty="0"/>
              <a:t>23</a:t>
            </a:r>
            <a:r>
              <a:rPr lang="en-US" dirty="0"/>
              <a:t> particles.</a:t>
            </a:r>
          </a:p>
          <a:p>
            <a:pPr lvl="1"/>
            <a:r>
              <a:rPr lang="en-US" dirty="0"/>
              <a:t>What’s the approximate number of particles on the surface? A rough estimation.</a:t>
            </a:r>
          </a:p>
          <a:p>
            <a:r>
              <a:rPr lang="en-US" dirty="0"/>
              <a:t>In such systems the fraction of particles near the walls of the container is negligibly small.</a:t>
            </a:r>
          </a:p>
        </p:txBody>
      </p:sp>
    </p:spTree>
    <p:extLst>
      <p:ext uri="{BB962C8B-B14F-4D97-AF65-F5344CB8AC3E}">
        <p14:creationId xmlns:p14="http://schemas.microsoft.com/office/powerpoint/2010/main" val="313583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number of particles that can be studied in a molecular dynamics simulation is typically 10</a:t>
            </a:r>
            <a:r>
              <a:rPr lang="en-US" baseline="30000" dirty="0"/>
              <a:t>3</a:t>
            </a:r>
            <a:r>
              <a:rPr lang="en-US" dirty="0"/>
              <a:t>–10</a:t>
            </a:r>
            <a:r>
              <a:rPr lang="en-US" baseline="30000" dirty="0"/>
              <a:t>5</a:t>
            </a:r>
            <a:r>
              <a:rPr lang="en-US" dirty="0"/>
              <a:t>, </a:t>
            </a:r>
          </a:p>
          <a:p>
            <a:pPr lvl="1"/>
            <a:r>
              <a:rPr lang="en-US" dirty="0"/>
              <a:t>although we can simulate the order of 10</a:t>
            </a:r>
            <a:r>
              <a:rPr lang="en-US" baseline="30000" dirty="0"/>
              <a:t>9</a:t>
            </a:r>
            <a:r>
              <a:rPr lang="en-US" dirty="0"/>
              <a:t> particles using clusters of computers. </a:t>
            </a:r>
          </a:p>
          <a:p>
            <a:pPr lvl="1"/>
            <a:r>
              <a:rPr lang="en-US" dirty="0"/>
              <a:t>If you are interested, try to learn parallel computing </a:t>
            </a:r>
            <a:r>
              <a:rPr lang="en-US" altLang="zh-CN" dirty="0"/>
              <a:t>on</a:t>
            </a:r>
            <a:r>
              <a:rPr lang="en-US" dirty="0" smtClean="0"/>
              <a:t> </a:t>
            </a:r>
            <a:r>
              <a:rPr lang="en-US" dirty="0"/>
              <a:t>our department cluster!</a:t>
            </a:r>
          </a:p>
          <a:p>
            <a:r>
              <a:rPr lang="en-US" dirty="0"/>
              <a:t>For these relatively small systems, the fraction of particles near the walls of the container is significant, and hence the behavior of such a system would be dominated by surface effects.</a:t>
            </a:r>
          </a:p>
        </p:txBody>
      </p:sp>
    </p:spTree>
    <p:extLst>
      <p:ext uri="{BB962C8B-B14F-4D97-AF65-F5344CB8AC3E}">
        <p14:creationId xmlns:p14="http://schemas.microsoft.com/office/powerpoint/2010/main" val="39815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most common way of minimizing surface effects and to simulate more closely the properties of a bulk system is to use what are known as </a:t>
            </a:r>
            <a:r>
              <a:rPr lang="en-US" i="1" dirty="0"/>
              <a:t>periodic boundary conditions</a:t>
            </a:r>
            <a:r>
              <a:rPr lang="en-US" dirty="0"/>
              <a:t>, </a:t>
            </a:r>
          </a:p>
          <a:p>
            <a:pPr lvl="1"/>
            <a:r>
              <a:rPr lang="en-US" dirty="0"/>
              <a:t>although the </a:t>
            </a:r>
            <a:r>
              <a:rPr lang="en-US" i="1" dirty="0"/>
              <a:t>minimum image approximation </a:t>
            </a:r>
            <a:r>
              <a:rPr lang="en-US" dirty="0"/>
              <a:t>would be a more accurate name.</a:t>
            </a:r>
          </a:p>
        </p:txBody>
      </p:sp>
    </p:spTree>
    <p:extLst>
      <p:ext uri="{BB962C8B-B14F-4D97-AF65-F5344CB8AC3E}">
        <p14:creationId xmlns:p14="http://schemas.microsoft.com/office/powerpoint/2010/main" val="3540938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1628800"/>
            <a:ext cx="4371368" cy="4525963"/>
          </a:xfrm>
        </p:spPr>
        <p:txBody>
          <a:bodyPr>
            <a:normAutofit fontScale="77500" lnSpcReduction="20000"/>
          </a:bodyPr>
          <a:lstStyle/>
          <a:p>
            <a:r>
              <a:rPr lang="en-US" dirty="0"/>
              <a:t>This boundary condition is familiar to anyone who has played the Pacman computer game!</a:t>
            </a:r>
          </a:p>
          <a:p>
            <a:r>
              <a:rPr lang="en-US" dirty="0"/>
              <a:t>Consider </a:t>
            </a:r>
            <a:r>
              <a:rPr lang="en-US" i="1" dirty="0"/>
              <a:t>N </a:t>
            </a:r>
            <a:r>
              <a:rPr lang="en-US" dirty="0"/>
              <a:t>particles that are constrained to move on a line of length </a:t>
            </a:r>
            <a:r>
              <a:rPr lang="en-US" i="1" dirty="0"/>
              <a:t>L</a:t>
            </a:r>
            <a:r>
              <a:rPr lang="en-US" dirty="0"/>
              <a:t>. </a:t>
            </a:r>
          </a:p>
          <a:p>
            <a:r>
              <a:rPr lang="en-US" dirty="0"/>
              <a:t>The application of periodic boundary conditions is equivalent to considering the line to be a circle, and hence the maximum separation between any two particles is </a:t>
            </a:r>
            <a:r>
              <a:rPr lang="en-US" i="1" dirty="0"/>
              <a:t>L/</a:t>
            </a:r>
            <a:r>
              <a:rPr lang="en-US" dirty="0"/>
              <a:t>2. </a:t>
            </a:r>
          </a:p>
        </p:txBody>
      </p:sp>
      <p:pic>
        <p:nvPicPr>
          <p:cNvPr id="2050" name="Picture 2" descr="https://upload.wikimedia.org/wikipedia/en/5/59/Pac-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912" y="1052736"/>
            <a:ext cx="4272409" cy="549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272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0" y="1600448"/>
            <a:ext cx="4474840" cy="5257800"/>
          </a:xfrm>
        </p:spPr>
        <p:txBody>
          <a:bodyPr>
            <a:normAutofit fontScale="85000" lnSpcReduction="20000"/>
          </a:bodyPr>
          <a:lstStyle/>
          <a:p>
            <a:r>
              <a:rPr lang="en-US" dirty="0"/>
              <a:t>The generalization of periodic boundary conditions to two dimensions is equivalent to imagining a box with opposite edges joined so that the box becomes the surface of a torus (the shape of a doughnut or a bagel). </a:t>
            </a:r>
          </a:p>
          <a:p>
            <a:r>
              <a:rPr lang="en-US" dirty="0"/>
              <a:t>The three-dimensional version of periodic boundary conditions cannot be visualized easily, but the same methods can be used.</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0" t="21428" r="29722" b="55000"/>
          <a:stretch/>
        </p:blipFill>
        <p:spPr bwMode="auto">
          <a:xfrm>
            <a:off x="4272992" y="1567543"/>
            <a:ext cx="4675243" cy="15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572000" y="3789040"/>
            <a:ext cx="4572000" cy="2585323"/>
          </a:xfrm>
          <a:prstGeom prst="rect">
            <a:avLst/>
          </a:prstGeom>
        </p:spPr>
        <p:txBody>
          <a:bodyPr>
            <a:spAutoFit/>
          </a:bodyPr>
          <a:lstStyle/>
          <a:p>
            <a:r>
              <a:rPr lang="en-US" dirty="0"/>
              <a:t>(a) Two particles at </a:t>
            </a:r>
            <a:r>
              <a:rPr lang="en-US" i="1" dirty="0"/>
              <a:t>x </a:t>
            </a:r>
            <a:r>
              <a:rPr lang="en-US" dirty="0"/>
              <a:t>= 0 and </a:t>
            </a:r>
            <a:r>
              <a:rPr lang="en-US" i="1" dirty="0"/>
              <a:t>x </a:t>
            </a:r>
            <a:r>
              <a:rPr lang="en-US" dirty="0"/>
              <a:t>= 3 on a line of length </a:t>
            </a:r>
            <a:r>
              <a:rPr lang="en-US" i="1" dirty="0"/>
              <a:t>L </a:t>
            </a:r>
            <a:r>
              <a:rPr lang="en-US" dirty="0"/>
              <a:t>= 4; the distance between the</a:t>
            </a:r>
          </a:p>
          <a:p>
            <a:r>
              <a:rPr lang="en-US" dirty="0"/>
              <a:t>particles is 3. </a:t>
            </a:r>
          </a:p>
          <a:p>
            <a:r>
              <a:rPr lang="en-US" dirty="0"/>
              <a:t>(b) The application of periodic boundary conditions for short range interactions is</a:t>
            </a:r>
          </a:p>
          <a:p>
            <a:r>
              <a:rPr lang="en-US" dirty="0"/>
              <a:t>equivalent to thinking of the line as forming a circle of circumference </a:t>
            </a:r>
            <a:r>
              <a:rPr lang="en-US" i="1" dirty="0"/>
              <a:t>L</a:t>
            </a:r>
            <a:r>
              <a:rPr lang="en-US" dirty="0"/>
              <a:t>. </a:t>
            </a:r>
          </a:p>
          <a:p>
            <a:r>
              <a:rPr lang="en-US" dirty="0"/>
              <a:t>In this case the minimum distance between the two particles is 1.</a:t>
            </a:r>
          </a:p>
        </p:txBody>
      </p:sp>
    </p:spTree>
    <p:extLst>
      <p:ext uri="{BB962C8B-B14F-4D97-AF65-F5344CB8AC3E}">
        <p14:creationId xmlns:p14="http://schemas.microsoft.com/office/powerpoint/2010/main" val="305029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implementation of periodic boundary conditions is straightforward. </a:t>
            </a:r>
          </a:p>
          <a:p>
            <a:r>
              <a:rPr lang="en-US" dirty="0"/>
              <a:t>If a particle leaves the box by crossing a boundary in a particular direction, we add or subtract the length </a:t>
            </a:r>
            <a:r>
              <a:rPr lang="en-US" i="1" dirty="0"/>
              <a:t>L </a:t>
            </a:r>
            <a:r>
              <a:rPr lang="en-US" dirty="0"/>
              <a:t>of the box in that direction to the position.</a:t>
            </a:r>
          </a:p>
          <a:p>
            <a:r>
              <a:rPr lang="en-US" dirty="0"/>
              <a:t>Translational symmetry vs. rotational symmetry.</a:t>
            </a:r>
          </a:p>
        </p:txBody>
      </p:sp>
    </p:spTree>
    <p:extLst>
      <p:ext uri="{BB962C8B-B14F-4D97-AF65-F5344CB8AC3E}">
        <p14:creationId xmlns:p14="http://schemas.microsoft.com/office/powerpoint/2010/main" val="1902576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a:t>Calculation of the position of particle in the central cell.</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52" t="32738" r="15554" b="41154"/>
          <a:stretch/>
        </p:blipFill>
        <p:spPr bwMode="auto">
          <a:xfrm>
            <a:off x="609600" y="2950269"/>
            <a:ext cx="8534400" cy="190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33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To compute the minimum distance ds in a particular direction between two particles, we can use the method </a:t>
            </a:r>
            <a:r>
              <a:rPr lang="en-US" dirty="0" err="1"/>
              <a:t>pbcSeparation</a:t>
            </a:r>
            <a:r>
              <a:rPr lang="en-US" dirty="0"/>
              <a:t>.</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1" t="44246" r="15331" b="29615"/>
          <a:stretch/>
        </p:blipFill>
        <p:spPr bwMode="auto">
          <a:xfrm>
            <a:off x="323528" y="3789039"/>
            <a:ext cx="8577943" cy="191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339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500" name="Google Shape;500;p70"/>
          <p:cNvSpPr txBox="1">
            <a:spLocks noGrp="1"/>
          </p:cNvSpPr>
          <p:nvPr>
            <p:ph type="body" idx="1"/>
          </p:nvPr>
        </p:nvSpPr>
        <p:spPr>
          <a:xfrm>
            <a:off x="611560" y="18864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One of the most common phenomenological forms of </a:t>
            </a:r>
            <a:r>
              <a:rPr lang="en-US" i="1"/>
              <a:t>u</a:t>
            </a:r>
            <a:r>
              <a:rPr lang="en-US"/>
              <a:t>(</a:t>
            </a:r>
            <a:r>
              <a:rPr lang="en-US" i="1"/>
              <a:t>r</a:t>
            </a:r>
            <a:r>
              <a:rPr lang="en-US"/>
              <a:t>) is the Lennard-Jones potential:</a:t>
            </a:r>
            <a:endParaRPr/>
          </a:p>
          <a:p>
            <a:pPr marL="342900" lvl="0" indent="-342900" algn="l" rtl="0">
              <a:spcBef>
                <a:spcPts val="640"/>
              </a:spcBef>
              <a:spcAft>
                <a:spcPts val="0"/>
              </a:spcAft>
              <a:buClr>
                <a:schemeClr val="dk1"/>
              </a:buClr>
              <a:buSzPts val="3200"/>
              <a:buChar char="•"/>
            </a:pPr>
            <a:r>
              <a:rPr lang="en-US" i="1"/>
              <a:t>u</a:t>
            </a:r>
            <a:r>
              <a:rPr lang="en-US"/>
              <a:t>(</a:t>
            </a:r>
            <a:r>
              <a:rPr lang="en-US" i="1"/>
              <a:t>r</a:t>
            </a:r>
            <a:r>
              <a:rPr lang="en-US"/>
              <a:t>) = 4</a:t>
            </a:r>
            <a:r>
              <a:rPr lang="en-US" i="1"/>
              <a:t>ϵ</a:t>
            </a:r>
            <a:r>
              <a:rPr lang="en-US"/>
              <a:t>[(</a:t>
            </a:r>
            <a:r>
              <a:rPr lang="en-US" i="1"/>
              <a:t>σ/r</a:t>
            </a:r>
            <a:r>
              <a:rPr lang="en-US"/>
              <a:t>)</a:t>
            </a:r>
            <a:r>
              <a:rPr lang="en-US" baseline="30000"/>
              <a:t>12</a:t>
            </a:r>
            <a:r>
              <a:rPr lang="en-US" i="1"/>
              <a:t>−</a:t>
            </a:r>
            <a:r>
              <a:rPr lang="en-US"/>
              <a:t>(</a:t>
            </a:r>
            <a:r>
              <a:rPr lang="en-US" i="1"/>
              <a:t>σ/r</a:t>
            </a:r>
            <a:r>
              <a:rPr lang="en-US"/>
              <a:t>)</a:t>
            </a:r>
            <a:r>
              <a:rPr lang="en-US" baseline="30000"/>
              <a:t>6</a:t>
            </a:r>
            <a:r>
              <a:rPr lang="en-US"/>
              <a:t>]</a:t>
            </a:r>
            <a:r>
              <a:rPr lang="en-US" i="1"/>
              <a:t>.</a:t>
            </a:r>
            <a:endParaRPr/>
          </a:p>
        </p:txBody>
      </p:sp>
      <p:pic>
        <p:nvPicPr>
          <p:cNvPr id="501" name="Google Shape;501;p70"/>
          <p:cNvPicPr preferRelativeResize="0"/>
          <p:nvPr/>
        </p:nvPicPr>
        <p:blipFill rotWithShape="1">
          <a:blip r:embed="rId3">
            <a:alphaModFix/>
          </a:blip>
          <a:srcRect l="24094" t="14484" r="23587" b="23612"/>
          <a:stretch/>
        </p:blipFill>
        <p:spPr>
          <a:xfrm>
            <a:off x="611560" y="2329542"/>
            <a:ext cx="6807200" cy="4528458"/>
          </a:xfrm>
          <a:prstGeom prst="rect">
            <a:avLst/>
          </a:prstGeom>
          <a:noFill/>
          <a:ln>
            <a:noFill/>
          </a:ln>
        </p:spPr>
      </p:pic>
    </p:spTree>
    <p:extLst>
      <p:ext uri="{BB962C8B-B14F-4D97-AF65-F5344CB8AC3E}">
        <p14:creationId xmlns:p14="http://schemas.microsoft.com/office/powerpoint/2010/main" val="118874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nature of periodic boundary conditions. </a:t>
            </a:r>
          </a:p>
          <a:p>
            <a:r>
              <a:rPr lang="en-US" dirty="0"/>
              <a:t>Imagine a set of </a:t>
            </a:r>
            <a:r>
              <a:rPr lang="en-US" i="1" dirty="0"/>
              <a:t>N </a:t>
            </a:r>
            <a:r>
              <a:rPr lang="en-US" dirty="0"/>
              <a:t>particles in a two-dimensional box or cell. </a:t>
            </a:r>
          </a:p>
          <a:p>
            <a:r>
              <a:rPr lang="en-US" dirty="0"/>
              <a:t>The use of periodic boundary conditions implies that the central cell is duplicated an infinite number of times to fill the space.</a:t>
            </a:r>
          </a:p>
        </p:txBody>
      </p:sp>
    </p:spTree>
    <p:extLst>
      <p:ext uri="{BB962C8B-B14F-4D97-AF65-F5344CB8AC3E}">
        <p14:creationId xmlns:p14="http://schemas.microsoft.com/office/powerpoint/2010/main" val="1895657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806674"/>
            <a:ext cx="8229600" cy="2051326"/>
          </a:xfrm>
        </p:spPr>
        <p:txBody>
          <a:bodyPr>
            <a:normAutofit fontScale="85000" lnSpcReduction="20000"/>
          </a:bodyPr>
          <a:lstStyle/>
          <a:p>
            <a:r>
              <a:rPr lang="en-US" dirty="0"/>
              <a:t>the first several image cells for </a:t>
            </a:r>
            <a:r>
              <a:rPr lang="en-US" i="1" dirty="0"/>
              <a:t>N </a:t>
            </a:r>
            <a:r>
              <a:rPr lang="en-US" dirty="0"/>
              <a:t>= 2. </a:t>
            </a:r>
          </a:p>
          <a:p>
            <a:r>
              <a:rPr lang="en-US" dirty="0"/>
              <a:t>The shape of the central cell must be such that the cell fills space under successive translations. </a:t>
            </a:r>
          </a:p>
          <a:p>
            <a:r>
              <a:rPr lang="en-US" dirty="0"/>
              <a:t>Each image cell contains the original particles in the same relative positions as the central cell.</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18" t="10317" r="27268" b="15278"/>
          <a:stretch/>
        </p:blipFill>
        <p:spPr bwMode="auto">
          <a:xfrm>
            <a:off x="1547664" y="116632"/>
            <a:ext cx="4934704" cy="46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293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Periodic boundary conditions yield an infinite system!</a:t>
            </a:r>
          </a:p>
          <a:p>
            <a:pPr lvl="1"/>
            <a:r>
              <a:rPr lang="en-US" dirty="0"/>
              <a:t>although the positions of the particles in the image cells are identical to the positions of the particles in the central cell.</a:t>
            </a:r>
          </a:p>
          <a:p>
            <a:r>
              <a:rPr lang="en-US" dirty="0"/>
              <a:t>These boundary conditions also imply that every point in the cell is equivalent and that there is no surface.</a:t>
            </a:r>
          </a:p>
        </p:txBody>
      </p:sp>
    </p:spTree>
    <p:extLst>
      <p:ext uri="{BB962C8B-B14F-4D97-AF65-F5344CB8AC3E}">
        <p14:creationId xmlns:p14="http://schemas.microsoft.com/office/powerpoint/2010/main" val="197131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As a particle moves in the original cell, </a:t>
            </a:r>
          </a:p>
          <a:p>
            <a:pPr lvl="1"/>
            <a:r>
              <a:rPr lang="en-US" dirty="0"/>
              <a:t>its periodic images move in the image cells. </a:t>
            </a:r>
          </a:p>
          <a:p>
            <a:pPr lvl="1"/>
            <a:r>
              <a:rPr lang="en-US" dirty="0"/>
              <a:t>Hence only the motion of the particles in the central cell needs to be followed. </a:t>
            </a:r>
          </a:p>
          <a:p>
            <a:r>
              <a:rPr lang="en-US" dirty="0"/>
              <a:t>When a particle enters or leaves the central cell, </a:t>
            </a:r>
          </a:p>
          <a:p>
            <a:pPr lvl="1"/>
            <a:r>
              <a:rPr lang="en-US" dirty="0"/>
              <a:t>the move is accompanied by an image of that particle leaving or entering a neighboring cell through the opposite face.</a:t>
            </a:r>
          </a:p>
        </p:txBody>
      </p:sp>
    </p:spTree>
    <p:extLst>
      <p:ext uri="{BB962C8B-B14F-4D97-AF65-F5344CB8AC3E}">
        <p14:creationId xmlns:p14="http://schemas.microsoft.com/office/powerpoint/2010/main" val="4132959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total force on a given particle </a:t>
            </a:r>
            <a:r>
              <a:rPr lang="en-US" i="1" dirty="0" err="1"/>
              <a:t>i</a:t>
            </a:r>
            <a:r>
              <a:rPr lang="en-US" i="1" dirty="0"/>
              <a:t> </a:t>
            </a:r>
            <a:r>
              <a:rPr lang="en-US" dirty="0"/>
              <a:t>is due to the force from every other particle </a:t>
            </a:r>
            <a:r>
              <a:rPr lang="en-US" i="1" dirty="0"/>
              <a:t>j </a:t>
            </a:r>
            <a:r>
              <a:rPr lang="en-US" dirty="0"/>
              <a:t>within the central cell and from the periodic images of particle </a:t>
            </a:r>
            <a:r>
              <a:rPr lang="en-US" i="1" dirty="0"/>
              <a:t>j</a:t>
            </a:r>
            <a:r>
              <a:rPr lang="en-US" dirty="0"/>
              <a:t>. </a:t>
            </a:r>
          </a:p>
          <a:p>
            <a:r>
              <a:rPr lang="en-US" dirty="0"/>
              <a:t>That is, if particle </a:t>
            </a:r>
            <a:r>
              <a:rPr lang="en-US" i="1" dirty="0" err="1"/>
              <a:t>i</a:t>
            </a:r>
            <a:r>
              <a:rPr lang="en-US" i="1" dirty="0"/>
              <a:t> </a:t>
            </a:r>
            <a:r>
              <a:rPr lang="en-US" dirty="0"/>
              <a:t>interacts with particle </a:t>
            </a:r>
            <a:r>
              <a:rPr lang="en-US" i="1" dirty="0"/>
              <a:t>j </a:t>
            </a:r>
            <a:r>
              <a:rPr lang="en-US" dirty="0"/>
              <a:t>in the central cell, then particle </a:t>
            </a:r>
            <a:r>
              <a:rPr lang="en-US" i="1" dirty="0" err="1"/>
              <a:t>i</a:t>
            </a:r>
            <a:r>
              <a:rPr lang="en-US" i="1" dirty="0"/>
              <a:t> </a:t>
            </a:r>
            <a:r>
              <a:rPr lang="en-US" dirty="0"/>
              <a:t>interacts with </a:t>
            </a:r>
            <a:r>
              <a:rPr lang="en-US" i="1" dirty="0"/>
              <a:t>all </a:t>
            </a:r>
            <a:r>
              <a:rPr lang="en-US" dirty="0"/>
              <a:t>the periodic replicas of particle </a:t>
            </a:r>
            <a:r>
              <a:rPr lang="en-US" i="1" dirty="0"/>
              <a:t>j</a:t>
            </a:r>
            <a:r>
              <a:rPr lang="en-US" dirty="0"/>
              <a:t>.</a:t>
            </a:r>
          </a:p>
          <a:p>
            <a:pPr lvl="1"/>
            <a:r>
              <a:rPr lang="en-US" dirty="0"/>
              <a:t>Big trouble, the total force may not even converge with system sizes.  </a:t>
            </a:r>
          </a:p>
          <a:p>
            <a:pPr lvl="1"/>
            <a:r>
              <a:rPr lang="en-US" dirty="0"/>
              <a:t>Any such examples with a long range interaction to show such kind of divergence feature?</a:t>
            </a:r>
          </a:p>
        </p:txBody>
      </p:sp>
    </p:spTree>
    <p:extLst>
      <p:ext uri="{BB962C8B-B14F-4D97-AF65-F5344CB8AC3E}">
        <p14:creationId xmlns:p14="http://schemas.microsoft.com/office/powerpoint/2010/main" val="569555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There are an infinite number of contributions to the force on any given particle! </a:t>
            </a:r>
          </a:p>
          <a:p>
            <a:r>
              <a:rPr lang="en-US" dirty="0"/>
              <a:t>For long-range interactions such as the </a:t>
            </a:r>
            <a:r>
              <a:rPr lang="en-US" dirty="0" err="1" smtClean="0"/>
              <a:t>Coulomb</a:t>
            </a:r>
            <a:r>
              <a:rPr lang="en-US" altLang="zh-CN" dirty="0" err="1" smtClean="0"/>
              <a:t>ic</a:t>
            </a:r>
            <a:r>
              <a:rPr lang="en-US" dirty="0" smtClean="0"/>
              <a:t> </a:t>
            </a:r>
            <a:r>
              <a:rPr lang="en-US" dirty="0"/>
              <a:t>potential, these contributions have to be included using special methods. </a:t>
            </a:r>
          </a:p>
          <a:p>
            <a:endParaRPr lang="en-US" dirty="0"/>
          </a:p>
        </p:txBody>
      </p:sp>
    </p:spTree>
    <p:extLst>
      <p:ext uri="{BB962C8B-B14F-4D97-AF65-F5344CB8AC3E}">
        <p14:creationId xmlns:p14="http://schemas.microsoft.com/office/powerpoint/2010/main" val="3584766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short-range interactions, we can reduce the number of contributions by adopting the minimum image approximation, </a:t>
            </a:r>
          </a:p>
          <a:p>
            <a:r>
              <a:rPr lang="en-US" dirty="0"/>
              <a:t>which assumes that particle </a:t>
            </a:r>
            <a:r>
              <a:rPr lang="en-US" i="1" dirty="0" err="1"/>
              <a:t>i</a:t>
            </a:r>
            <a:r>
              <a:rPr lang="en-US" i="1" dirty="0"/>
              <a:t> </a:t>
            </a:r>
            <a:r>
              <a:rPr lang="en-US" dirty="0"/>
              <a:t>in the central cell interacts only with the nearest image of particle </a:t>
            </a:r>
            <a:r>
              <a:rPr lang="en-US" i="1" dirty="0"/>
              <a:t>j</a:t>
            </a:r>
            <a:r>
              <a:rPr lang="en-US" dirty="0"/>
              <a:t>; </a:t>
            </a:r>
          </a:p>
          <a:p>
            <a:r>
              <a:rPr lang="en-US" dirty="0"/>
              <a:t>the interaction is set equal to zero if the distance of the image from particle </a:t>
            </a:r>
            <a:r>
              <a:rPr lang="en-US" i="1" dirty="0" err="1"/>
              <a:t>i</a:t>
            </a:r>
            <a:r>
              <a:rPr lang="en-US" i="1" dirty="0"/>
              <a:t> </a:t>
            </a:r>
            <a:r>
              <a:rPr lang="en-US" dirty="0"/>
              <a:t>is greater than </a:t>
            </a:r>
            <a:r>
              <a:rPr lang="en-US" i="1" dirty="0"/>
              <a:t>L/</a:t>
            </a:r>
            <a:r>
              <a:rPr lang="en-US" dirty="0"/>
              <a:t>2.</a:t>
            </a:r>
          </a:p>
        </p:txBody>
      </p:sp>
    </p:spTree>
    <p:extLst>
      <p:ext uri="{BB962C8B-B14F-4D97-AF65-F5344CB8AC3E}">
        <p14:creationId xmlns:p14="http://schemas.microsoft.com/office/powerpoint/2010/main" val="243598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A Molecular Dynamics Program</a:t>
            </a:r>
            <a:endParaRPr lang="en-US" dirty="0"/>
          </a:p>
        </p:txBody>
      </p:sp>
      <p:sp>
        <p:nvSpPr>
          <p:cNvPr id="3" name="内容占位符 2"/>
          <p:cNvSpPr>
            <a:spLocks noGrp="1"/>
          </p:cNvSpPr>
          <p:nvPr>
            <p:ph idx="1"/>
          </p:nvPr>
        </p:nvSpPr>
        <p:spPr/>
        <p:txBody>
          <a:bodyPr>
            <a:normAutofit lnSpcReduction="10000"/>
          </a:bodyPr>
          <a:lstStyle/>
          <a:p>
            <a:r>
              <a:rPr lang="en-US" dirty="0"/>
              <a:t>In this section, we demonstrate a molecular dynamics program to simulate a two-dimensional system of particles interacting via the Lennard-Jones potential. </a:t>
            </a:r>
          </a:p>
          <a:p>
            <a:r>
              <a:rPr lang="en-US" dirty="0"/>
              <a:t>We choose two rather than three dimensions because it is easier to visualize the results and the calculations are not as time consuming.</a:t>
            </a:r>
          </a:p>
          <a:p>
            <a:r>
              <a:rPr lang="en-US" dirty="0"/>
              <a:t>In the lab, you will be asked to write a code to simulate 3D with fixed boundaries. </a:t>
            </a:r>
          </a:p>
        </p:txBody>
      </p:sp>
    </p:spTree>
    <p:extLst>
      <p:ext uri="{BB962C8B-B14F-4D97-AF65-F5344CB8AC3E}">
        <p14:creationId xmlns:p14="http://schemas.microsoft.com/office/powerpoint/2010/main" val="1037000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principle, we could define a class for a particle, and instantiate an object for each particle.</a:t>
            </a:r>
          </a:p>
          <a:p>
            <a:pPr lvl="1"/>
            <a:r>
              <a:rPr lang="en-US" dirty="0"/>
              <a:t>However, this use would be very inefficient and would take up more memory and CPU time than using one class to represent all </a:t>
            </a:r>
            <a:r>
              <a:rPr lang="en-US" i="1" dirty="0"/>
              <a:t>N </a:t>
            </a:r>
            <a:r>
              <a:rPr lang="en-US" dirty="0"/>
              <a:t>particles. </a:t>
            </a:r>
          </a:p>
          <a:p>
            <a:pPr lvl="1"/>
            <a:r>
              <a:rPr lang="en-US" dirty="0"/>
              <a:t>Instead we will store the </a:t>
            </a:r>
            <a:r>
              <a:rPr lang="en-US" i="1" dirty="0"/>
              <a:t>x</a:t>
            </a:r>
            <a:r>
              <a:rPr lang="en-US" dirty="0"/>
              <a:t>- and </a:t>
            </a:r>
            <a:r>
              <a:rPr lang="en-US" i="1" dirty="0"/>
              <a:t>y</a:t>
            </a:r>
            <a:r>
              <a:rPr lang="en-US" dirty="0"/>
              <a:t>-components of the positions and velocities in the state array and store the accelerations of the particles in a separate array.</a:t>
            </a:r>
          </a:p>
          <a:p>
            <a:pPr lvl="1"/>
            <a:r>
              <a:rPr lang="en-US" dirty="0"/>
              <a:t>OOP is always more expensive!</a:t>
            </a:r>
          </a:p>
          <a:p>
            <a:r>
              <a:rPr lang="en-US" dirty="0"/>
              <a:t> We will develop two classes, </a:t>
            </a:r>
            <a:r>
              <a:rPr lang="en-US" dirty="0" err="1"/>
              <a:t>LJParticles</a:t>
            </a:r>
            <a:r>
              <a:rPr lang="en-US" dirty="0"/>
              <a:t> and </a:t>
            </a:r>
            <a:r>
              <a:rPr lang="en-US" dirty="0" err="1"/>
              <a:t>LJParticlesApp</a:t>
            </a:r>
            <a:r>
              <a:rPr lang="en-US" dirty="0"/>
              <a:t>.</a:t>
            </a:r>
          </a:p>
        </p:txBody>
      </p:sp>
    </p:spTree>
    <p:extLst>
      <p:ext uri="{BB962C8B-B14F-4D97-AF65-F5344CB8AC3E}">
        <p14:creationId xmlns:p14="http://schemas.microsoft.com/office/powerpoint/2010/main" val="2524922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Because the system is deterministic, the nature of the motion is determined by the initial conditions. </a:t>
            </a:r>
          </a:p>
          <a:p>
            <a:r>
              <a:rPr lang="en-US" altLang="zh-CN" dirty="0"/>
              <a:t>According to the equipartition theorem, the mean kinetic energy of a particle per degree of freedom is </a:t>
            </a:r>
            <a:r>
              <a:rPr lang="en-US" altLang="zh-CN" i="1" dirty="0" err="1"/>
              <a:t>kT</a:t>
            </a:r>
            <a:r>
              <a:rPr lang="en-US" altLang="zh-CN" i="1" dirty="0"/>
              <a:t>/</a:t>
            </a:r>
            <a:r>
              <a:rPr lang="en-US" altLang="zh-CN" dirty="0"/>
              <a:t>2, </a:t>
            </a:r>
          </a:p>
          <a:p>
            <a:pPr lvl="1"/>
            <a:r>
              <a:rPr lang="en-US" altLang="zh-CN" dirty="0"/>
              <a:t>where </a:t>
            </a:r>
            <a:r>
              <a:rPr lang="en-US" altLang="zh-CN" i="1" dirty="0"/>
              <a:t>k </a:t>
            </a:r>
            <a:r>
              <a:rPr lang="en-US" altLang="zh-CN" dirty="0"/>
              <a:t>is Boltzmann’s constant and </a:t>
            </a:r>
            <a:r>
              <a:rPr lang="en-US" altLang="zh-CN" i="1" dirty="0"/>
              <a:t>T </a:t>
            </a:r>
            <a:r>
              <a:rPr lang="en-US" altLang="zh-CN" dirty="0"/>
              <a:t>is the temperature. </a:t>
            </a:r>
          </a:p>
          <a:p>
            <a:endParaRPr lang="en-US" dirty="0"/>
          </a:p>
        </p:txBody>
      </p:sp>
    </p:spTree>
    <p:extLst>
      <p:ext uri="{BB962C8B-B14F-4D97-AF65-F5344CB8AC3E}">
        <p14:creationId xmlns:p14="http://schemas.microsoft.com/office/powerpoint/2010/main" val="236763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507" name="Google Shape;507;p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The </a:t>
            </a:r>
            <a:r>
              <a:rPr lang="en-US" i="1"/>
              <a:t>r </a:t>
            </a:r>
            <a:r>
              <a:rPr lang="en-US" i="1" baseline="30000"/>
              <a:t>−</a:t>
            </a:r>
            <a:r>
              <a:rPr lang="en-US" baseline="30000"/>
              <a:t>12</a:t>
            </a:r>
            <a:r>
              <a:rPr lang="en-US"/>
              <a:t> form of the repulsive part of the interaction was chosen for convenience only and has no fundamental significance. </a:t>
            </a:r>
            <a:endParaRPr/>
          </a:p>
          <a:p>
            <a:pPr marL="342900" lvl="0" indent="-342900" algn="l" rtl="0">
              <a:spcBef>
                <a:spcPts val="544"/>
              </a:spcBef>
              <a:spcAft>
                <a:spcPts val="0"/>
              </a:spcAft>
              <a:buClr>
                <a:schemeClr val="dk1"/>
              </a:buClr>
              <a:buSzPct val="100000"/>
              <a:buChar char="•"/>
            </a:pPr>
            <a:r>
              <a:rPr lang="en-US"/>
              <a:t>The attractive 1</a:t>
            </a:r>
            <a:r>
              <a:rPr lang="en-US" i="1"/>
              <a:t>/r</a:t>
            </a:r>
            <a:r>
              <a:rPr lang="en-US" baseline="30000"/>
              <a:t>6</a:t>
            </a:r>
            <a:r>
              <a:rPr lang="en-US"/>
              <a:t> behavior at large </a:t>
            </a:r>
            <a:r>
              <a:rPr lang="en-US" i="1"/>
              <a:t>r </a:t>
            </a:r>
            <a:r>
              <a:rPr lang="en-US"/>
              <a:t>corresponds to the van der Waals interaction.</a:t>
            </a:r>
            <a:endParaRPr/>
          </a:p>
          <a:p>
            <a:pPr marL="342900" lvl="0" indent="-342900" algn="l" rtl="0">
              <a:spcBef>
                <a:spcPts val="544"/>
              </a:spcBef>
              <a:spcAft>
                <a:spcPts val="0"/>
              </a:spcAft>
              <a:buClr>
                <a:schemeClr val="dk1"/>
              </a:buClr>
              <a:buSzPct val="100000"/>
              <a:buChar char="•"/>
            </a:pPr>
            <a:r>
              <a:rPr lang="en-US"/>
              <a:t>The Lennard-Jones potential is parameterized by a length </a:t>
            </a:r>
            <a:r>
              <a:rPr lang="en-US" i="1"/>
              <a:t>σ </a:t>
            </a:r>
            <a:r>
              <a:rPr lang="en-US"/>
              <a:t>and an energy </a:t>
            </a:r>
            <a:r>
              <a:rPr lang="en-US" i="1"/>
              <a:t>ϵ</a:t>
            </a:r>
            <a:r>
              <a:rPr lang="en-US"/>
              <a:t>. </a:t>
            </a:r>
            <a:endParaRPr/>
          </a:p>
          <a:p>
            <a:pPr marL="342900" lvl="0" indent="-342900" algn="l" rtl="0">
              <a:spcBef>
                <a:spcPts val="544"/>
              </a:spcBef>
              <a:spcAft>
                <a:spcPts val="0"/>
              </a:spcAft>
              <a:buClr>
                <a:schemeClr val="dk1"/>
              </a:buClr>
              <a:buSzPct val="100000"/>
              <a:buChar char="•"/>
            </a:pPr>
            <a:r>
              <a:rPr lang="en-US"/>
              <a:t>Note that </a:t>
            </a:r>
            <a:r>
              <a:rPr lang="en-US" i="1"/>
              <a:t>u</a:t>
            </a:r>
            <a:r>
              <a:rPr lang="en-US"/>
              <a:t>(</a:t>
            </a:r>
            <a:r>
              <a:rPr lang="en-US" i="1"/>
              <a:t>r</a:t>
            </a:r>
            <a:r>
              <a:rPr lang="en-US"/>
              <a:t>) = 0 at </a:t>
            </a:r>
            <a:r>
              <a:rPr lang="en-US" i="1"/>
              <a:t>r </a:t>
            </a:r>
            <a:r>
              <a:rPr lang="en-US"/>
              <a:t>= </a:t>
            </a:r>
            <a:r>
              <a:rPr lang="en-US" i="1"/>
              <a:t>σ</a:t>
            </a:r>
            <a:r>
              <a:rPr lang="en-US"/>
              <a:t>, and that </a:t>
            </a:r>
            <a:r>
              <a:rPr lang="en-US" i="1"/>
              <a:t>u</a:t>
            </a:r>
            <a:r>
              <a:rPr lang="en-US"/>
              <a:t>(</a:t>
            </a:r>
            <a:r>
              <a:rPr lang="en-US" i="1"/>
              <a:t>r</a:t>
            </a:r>
            <a:r>
              <a:rPr lang="en-US"/>
              <a:t>) is close to zero for </a:t>
            </a:r>
            <a:r>
              <a:rPr lang="en-US" i="1"/>
              <a:t>r &gt; </a:t>
            </a:r>
            <a:r>
              <a:rPr lang="en-US"/>
              <a:t>2</a:t>
            </a:r>
            <a:r>
              <a:rPr lang="en-US" i="1"/>
              <a:t>.</a:t>
            </a:r>
            <a:r>
              <a:rPr lang="en-US"/>
              <a:t>5</a:t>
            </a:r>
            <a:r>
              <a:rPr lang="en-US" i="1"/>
              <a:t>σ</a:t>
            </a:r>
            <a:r>
              <a:rPr lang="en-US"/>
              <a:t>. </a:t>
            </a:r>
            <a:endParaRPr/>
          </a:p>
          <a:p>
            <a:pPr marL="342900" lvl="0" indent="-342900" algn="l" rtl="0">
              <a:spcBef>
                <a:spcPts val="544"/>
              </a:spcBef>
              <a:spcAft>
                <a:spcPts val="0"/>
              </a:spcAft>
              <a:buClr>
                <a:schemeClr val="dk1"/>
              </a:buClr>
              <a:buSzPct val="100000"/>
              <a:buChar char="•"/>
            </a:pPr>
            <a:r>
              <a:rPr lang="en-US"/>
              <a:t>The parameter </a:t>
            </a:r>
            <a:r>
              <a:rPr lang="en-US" i="1"/>
              <a:t>ϵ </a:t>
            </a:r>
            <a:r>
              <a:rPr lang="en-US"/>
              <a:t>is the depth of the potential at the minimum of </a:t>
            </a:r>
            <a:r>
              <a:rPr lang="en-US" i="1"/>
              <a:t>u</a:t>
            </a:r>
            <a:r>
              <a:rPr lang="en-US"/>
              <a:t>(</a:t>
            </a:r>
            <a:r>
              <a:rPr lang="en-US" i="1"/>
              <a:t>r</a:t>
            </a:r>
            <a:r>
              <a:rPr lang="en-US"/>
              <a:t>); the minimum occurs at a separation </a:t>
            </a:r>
            <a:r>
              <a:rPr lang="en-US" i="1"/>
              <a:t>r </a:t>
            </a:r>
            <a:r>
              <a:rPr lang="en-US"/>
              <a:t>= 2</a:t>
            </a:r>
            <a:r>
              <a:rPr lang="en-US" baseline="30000"/>
              <a:t>1</a:t>
            </a:r>
            <a:r>
              <a:rPr lang="en-US" i="1" baseline="30000"/>
              <a:t>/</a:t>
            </a:r>
            <a:r>
              <a:rPr lang="en-US" baseline="30000"/>
              <a:t>6</a:t>
            </a:r>
            <a:r>
              <a:rPr lang="en-US"/>
              <a:t> </a:t>
            </a:r>
            <a:r>
              <a:rPr lang="en-US" i="1"/>
              <a:t>σ</a:t>
            </a:r>
            <a:r>
              <a:rPr lang="en-US"/>
              <a:t>.</a:t>
            </a:r>
            <a:endParaRPr/>
          </a:p>
        </p:txBody>
      </p:sp>
    </p:spTree>
    <p:extLst>
      <p:ext uri="{BB962C8B-B14F-4D97-AF65-F5344CB8AC3E}">
        <p14:creationId xmlns:p14="http://schemas.microsoft.com/office/powerpoint/2010/main" val="1115289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can generalize this relation to define the temperature at time </a:t>
            </a:r>
            <a:r>
              <a:rPr lang="en-US" i="1" dirty="0"/>
              <a:t>t </a:t>
            </a:r>
            <a:r>
              <a:rPr lang="en-US" dirty="0"/>
              <a:t>by</a:t>
            </a:r>
          </a:p>
          <a:p>
            <a:pPr lvl="1"/>
            <a:r>
              <a:rPr lang="en-US" i="1" dirty="0"/>
              <a:t>k</a:t>
            </a:r>
            <a:r>
              <a:rPr lang="en-US" i="1" baseline="-25000" dirty="0"/>
              <a:t>B</a:t>
            </a:r>
            <a:r>
              <a:rPr lang="en-US" i="1" dirty="0"/>
              <a:t>T</a:t>
            </a:r>
            <a:r>
              <a:rPr lang="en-US" dirty="0"/>
              <a:t>(</a:t>
            </a:r>
            <a:r>
              <a:rPr lang="en-US" i="1" dirty="0"/>
              <a:t>t</a:t>
            </a:r>
            <a:r>
              <a:rPr lang="en-US" dirty="0"/>
              <a:t>) =2</a:t>
            </a:r>
            <a:r>
              <a:rPr lang="en-US" i="1" dirty="0"/>
              <a:t>K</a:t>
            </a:r>
            <a:r>
              <a:rPr lang="en-US" dirty="0"/>
              <a:t>(</a:t>
            </a:r>
            <a:r>
              <a:rPr lang="en-US" i="1" dirty="0"/>
              <a:t>t</a:t>
            </a:r>
            <a:r>
              <a:rPr lang="en-US" dirty="0"/>
              <a:t>)/ (d </a:t>
            </a:r>
            <a:r>
              <a:rPr lang="en-US" i="1" dirty="0"/>
              <a:t>N) </a:t>
            </a:r>
            <a:r>
              <a:rPr lang="en-US" dirty="0"/>
              <a:t>=1/(</a:t>
            </a:r>
            <a:r>
              <a:rPr lang="en-US" i="1" dirty="0"/>
              <a:t>N d) * </a:t>
            </a:r>
            <a:r>
              <a:rPr lang="el-GR" dirty="0"/>
              <a:t>Σ</a:t>
            </a:r>
            <a:r>
              <a:rPr lang="en-US" dirty="0"/>
              <a:t> [</a:t>
            </a:r>
            <a:r>
              <a:rPr lang="en-US" i="1" dirty="0" err="1"/>
              <a:t>m</a:t>
            </a:r>
            <a:r>
              <a:rPr lang="en-US" i="1" baseline="-25000" dirty="0" err="1"/>
              <a:t>i</a:t>
            </a:r>
            <a:r>
              <a:rPr lang="en-US" b="1" dirty="0" err="1"/>
              <a:t>v</a:t>
            </a:r>
            <a:r>
              <a:rPr lang="en-US" i="1" baseline="-25000" dirty="0" err="1"/>
              <a:t>i</a:t>
            </a:r>
            <a:r>
              <a:rPr lang="en-US" dirty="0"/>
              <a:t>(</a:t>
            </a:r>
            <a:r>
              <a:rPr lang="en-US" i="1" dirty="0"/>
              <a:t>t</a:t>
            </a:r>
            <a:r>
              <a:rPr lang="en-US" dirty="0"/>
              <a:t>) </a:t>
            </a:r>
            <a:r>
              <a:rPr lang="en-US" i="1" dirty="0"/>
              <a:t>· </a:t>
            </a:r>
            <a:r>
              <a:rPr lang="en-US" b="1" dirty="0"/>
              <a:t>v</a:t>
            </a:r>
            <a:r>
              <a:rPr lang="en-US" i="1" baseline="-25000" dirty="0"/>
              <a:t>i</a:t>
            </a:r>
            <a:r>
              <a:rPr lang="en-US" dirty="0"/>
              <a:t>(</a:t>
            </a:r>
            <a:r>
              <a:rPr lang="en-US" i="1" dirty="0"/>
              <a:t>t</a:t>
            </a:r>
            <a:r>
              <a:rPr lang="en-US" dirty="0"/>
              <a:t>)]</a:t>
            </a:r>
            <a:r>
              <a:rPr lang="en-US" i="1" dirty="0"/>
              <a:t>, </a:t>
            </a:r>
          </a:p>
          <a:p>
            <a:pPr lvl="2"/>
            <a:r>
              <a:rPr lang="en-US" i="1" dirty="0"/>
              <a:t>where </a:t>
            </a:r>
            <a:r>
              <a:rPr lang="en-US" i="1" dirty="0" err="1"/>
              <a:t>i</a:t>
            </a:r>
            <a:r>
              <a:rPr lang="en-US" i="1" dirty="0"/>
              <a:t> is from 1 to N. K </a:t>
            </a:r>
            <a:r>
              <a:rPr lang="en-US" dirty="0"/>
              <a:t>is the total kinetic energy of the system, </a:t>
            </a:r>
            <a:r>
              <a:rPr lang="en-US" b="1" dirty="0"/>
              <a:t>v</a:t>
            </a:r>
            <a:r>
              <a:rPr lang="en-US" i="1" baseline="-25000" dirty="0"/>
              <a:t>i</a:t>
            </a:r>
            <a:r>
              <a:rPr lang="en-US" i="1" dirty="0"/>
              <a:t> </a:t>
            </a:r>
            <a:r>
              <a:rPr lang="en-US" dirty="0"/>
              <a:t>is the velocity of particle </a:t>
            </a:r>
            <a:r>
              <a:rPr lang="en-US" i="1" dirty="0" err="1"/>
              <a:t>i</a:t>
            </a:r>
            <a:r>
              <a:rPr lang="en-US" i="1" dirty="0"/>
              <a:t> </a:t>
            </a:r>
            <a:r>
              <a:rPr lang="en-US" dirty="0"/>
              <a:t>with mass </a:t>
            </a:r>
            <a:r>
              <a:rPr lang="en-US" i="1" dirty="0"/>
              <a:t>m</a:t>
            </a:r>
            <a:r>
              <a:rPr lang="en-US" i="1" baseline="-25000" dirty="0"/>
              <a:t>i</a:t>
            </a:r>
            <a:r>
              <a:rPr lang="en-US" dirty="0"/>
              <a:t>, and </a:t>
            </a:r>
            <a:r>
              <a:rPr lang="en-US" i="1" dirty="0"/>
              <a:t>d </a:t>
            </a:r>
            <a:r>
              <a:rPr lang="en-US" dirty="0"/>
              <a:t>is the spatial dimension of the system.</a:t>
            </a:r>
          </a:p>
        </p:txBody>
      </p:sp>
    </p:spTree>
    <p:extLst>
      <p:ext uri="{BB962C8B-B14F-4D97-AF65-F5344CB8AC3E}">
        <p14:creationId xmlns:p14="http://schemas.microsoft.com/office/powerpoint/2010/main" val="473661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following method gives the particles a random set of velocities, sets the total velocity (momentum) to zero, and then rescales the velocities so that the desired initial kinetic energy is achieved.</a:t>
            </a:r>
          </a:p>
        </p:txBody>
      </p:sp>
    </p:spTree>
    <p:extLst>
      <p:ext uri="{BB962C8B-B14F-4D97-AF65-F5344CB8AC3E}">
        <p14:creationId xmlns:p14="http://schemas.microsoft.com/office/powerpoint/2010/main" val="1996231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5279" r="11428" b="8653"/>
          <a:stretch/>
        </p:blipFill>
        <p:spPr bwMode="auto">
          <a:xfrm>
            <a:off x="323528" y="667969"/>
            <a:ext cx="8650515" cy="556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15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Initialization with Maxwell Boltzmann distribution</a:t>
            </a:r>
          </a:p>
        </p:txBody>
      </p:sp>
      <p:sp>
        <p:nvSpPr>
          <p:cNvPr id="3" name="Content Placeholder 2"/>
          <p:cNvSpPr>
            <a:spLocks noGrp="1"/>
          </p:cNvSpPr>
          <p:nvPr>
            <p:ph idx="1"/>
          </p:nvPr>
        </p:nvSpPr>
        <p:spPr>
          <a:xfrm>
            <a:off x="457200" y="1340768"/>
            <a:ext cx="8363272" cy="4785395"/>
          </a:xfrm>
        </p:spPr>
        <p:txBody>
          <a:bodyPr/>
          <a:lstStyle/>
          <a:p>
            <a:r>
              <a:rPr lang="en-US" dirty="0"/>
              <a:t>One problem of the textbook code,</a:t>
            </a:r>
          </a:p>
          <a:p>
            <a:pPr lvl="1"/>
            <a:r>
              <a:rPr lang="en-US" dirty="0"/>
              <a:t>It give a uniform distribution of velocity. </a:t>
            </a:r>
          </a:p>
          <a:p>
            <a:r>
              <a:rPr lang="en-US" dirty="0"/>
              <a:t>The speed with Maxwell Boltzmann distribution,</a:t>
            </a:r>
          </a:p>
          <a:p>
            <a:endParaRPr lang="en-US" dirty="0"/>
          </a:p>
          <a:p>
            <a:r>
              <a:rPr lang="en-US" dirty="0"/>
              <a:t>Equivalently, the one-dimensional velocity satisfies Gaussian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4083893345"/>
              </p:ext>
            </p:extLst>
          </p:nvPr>
        </p:nvGraphicFramePr>
        <p:xfrm>
          <a:off x="1691680" y="3505200"/>
          <a:ext cx="3952875" cy="533400"/>
        </p:xfrm>
        <a:graphic>
          <a:graphicData uri="http://schemas.openxmlformats.org/presentationml/2006/ole">
            <mc:AlternateContent xmlns:mc="http://schemas.openxmlformats.org/markup-compatibility/2006">
              <mc:Choice xmlns:v="urn:schemas-microsoft-com:vml" Requires="v">
                <p:oleObj spid="_x0000_s1140" name="Document" r:id="rId3" imgW="5257528" imgH="537977" progId="Word.Document.12">
                  <p:embed/>
                </p:oleObj>
              </mc:Choice>
              <mc:Fallback>
                <p:oleObj name="Document" r:id="rId3" imgW="5257528" imgH="537977" progId="Word.Document.12">
                  <p:embed/>
                  <p:pic>
                    <p:nvPicPr>
                      <p:cNvPr id="0" name=""/>
                      <p:cNvPicPr/>
                      <p:nvPr/>
                    </p:nvPicPr>
                    <p:blipFill>
                      <a:blip r:embed="rId4"/>
                      <a:stretch>
                        <a:fillRect/>
                      </a:stretch>
                    </p:blipFill>
                    <p:spPr>
                      <a:xfrm>
                        <a:off x="1691680" y="3505200"/>
                        <a:ext cx="3952875"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4495477"/>
              </p:ext>
            </p:extLst>
          </p:nvPr>
        </p:nvGraphicFramePr>
        <p:xfrm>
          <a:off x="1547664" y="5125041"/>
          <a:ext cx="3952875" cy="1701800"/>
        </p:xfrm>
        <a:graphic>
          <a:graphicData uri="http://schemas.openxmlformats.org/presentationml/2006/ole">
            <mc:AlternateContent xmlns:mc="http://schemas.openxmlformats.org/markup-compatibility/2006">
              <mc:Choice xmlns:v="urn:schemas-microsoft-com:vml" Requires="v">
                <p:oleObj spid="_x0000_s1141" name="Document" r:id="rId5" imgW="5270500" imgH="1701800" progId="Word.Document.12">
                  <p:embed/>
                </p:oleObj>
              </mc:Choice>
              <mc:Fallback>
                <p:oleObj name="Document" r:id="rId5" imgW="5270500" imgH="1701800" progId="Word.Document.12">
                  <p:embed/>
                  <p:pic>
                    <p:nvPicPr>
                      <p:cNvPr id="0" name=""/>
                      <p:cNvPicPr/>
                      <p:nvPr/>
                    </p:nvPicPr>
                    <p:blipFill>
                      <a:blip r:embed="rId6"/>
                      <a:stretch>
                        <a:fillRect/>
                      </a:stretch>
                    </p:blipFill>
                    <p:spPr>
                      <a:xfrm>
                        <a:off x="1547664" y="5125041"/>
                        <a:ext cx="3952875" cy="1701800"/>
                      </a:xfrm>
                      <a:prstGeom prst="rect">
                        <a:avLst/>
                      </a:prstGeom>
                    </p:spPr>
                  </p:pic>
                </p:oleObj>
              </mc:Fallback>
            </mc:AlternateContent>
          </a:graphicData>
        </a:graphic>
      </p:graphicFrame>
    </p:spTree>
    <p:extLst>
      <p:ext uri="{BB962C8B-B14F-4D97-AF65-F5344CB8AC3E}">
        <p14:creationId xmlns:p14="http://schemas.microsoft.com/office/powerpoint/2010/main" val="2128903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08000" y="1556792"/>
            <a:ext cx="8168456" cy="4484571"/>
          </a:xfrm>
        </p:spPr>
        <p:txBody>
          <a:bodyPr/>
          <a:lstStyle/>
          <a:p>
            <a:r>
              <a:rPr lang="en-US" dirty="0"/>
              <a:t>For Gaussian distribution, direct conversion (</a:t>
            </a:r>
            <a:r>
              <a:rPr lang="en-US" b="1" dirty="0"/>
              <a:t>Box-Muller method</a:t>
            </a:r>
            <a:r>
              <a:rPr lang="en-US" dirty="0"/>
              <a:t>) may be used,</a:t>
            </a:r>
          </a:p>
          <a:p>
            <a:endParaRPr lang="en-US" dirty="0"/>
          </a:p>
          <a:p>
            <a:pPr marL="0" indent="0">
              <a:buNone/>
            </a:pPr>
            <a:endParaRPr lang="en-US" dirty="0"/>
          </a:p>
          <a:p>
            <a:r>
              <a:rPr lang="en-US" dirty="0"/>
              <a:t>For general distribution, </a:t>
            </a:r>
            <a:r>
              <a:rPr lang="en-US" b="1" dirty="0"/>
              <a:t>Monte Carlo method </a:t>
            </a:r>
            <a:r>
              <a:rPr lang="en-US" dirty="0"/>
              <a:t>should be used</a:t>
            </a:r>
          </a:p>
        </p:txBody>
      </p:sp>
      <p:sp>
        <p:nvSpPr>
          <p:cNvPr id="2" name="Title 1"/>
          <p:cNvSpPr>
            <a:spLocks noGrp="1"/>
          </p:cNvSpPr>
          <p:nvPr>
            <p:ph type="title"/>
          </p:nvPr>
        </p:nvSpPr>
        <p:spPr/>
        <p:txBody>
          <a:bodyPr>
            <a:normAutofit fontScale="90000"/>
          </a:bodyPr>
          <a:lstStyle/>
          <a:p>
            <a:r>
              <a:rPr lang="en-US" dirty="0"/>
              <a:t>Convert uniform distribution</a:t>
            </a:r>
            <a:br>
              <a:rPr lang="en-US" dirty="0"/>
            </a:br>
            <a:r>
              <a:rPr lang="en-US" dirty="0"/>
              <a:t>to other distributions</a:t>
            </a:r>
          </a:p>
        </p:txBody>
      </p:sp>
      <p:sp>
        <p:nvSpPr>
          <p:cNvPr id="7" name="TextBox 6"/>
          <p:cNvSpPr txBox="1"/>
          <p:nvPr/>
        </p:nvSpPr>
        <p:spPr>
          <a:xfrm>
            <a:off x="603841" y="5395031"/>
            <a:ext cx="5646571" cy="1200329"/>
          </a:xfrm>
          <a:prstGeom prst="rect">
            <a:avLst/>
          </a:prstGeom>
          <a:noFill/>
        </p:spPr>
        <p:txBody>
          <a:bodyPr wrap="square" rtlCol="0">
            <a:spAutoFit/>
          </a:bodyPr>
          <a:lstStyle/>
          <a:p>
            <a:r>
              <a:rPr lang="en-US" dirty="0"/>
              <a:t>(If you are interested in </a:t>
            </a:r>
            <a:r>
              <a:rPr lang="en-US" b="1" dirty="0"/>
              <a:t>Monte Carlo method </a:t>
            </a:r>
            <a:r>
              <a:rPr lang="en-US" dirty="0"/>
              <a:t>, some of the contents will be covered later this semester and more advanced materials will be covered in  </a:t>
            </a:r>
          </a:p>
          <a:p>
            <a:r>
              <a:rPr lang="en-US" b="1" dirty="0">
                <a:solidFill>
                  <a:srgbClr val="E76618"/>
                </a:solidFill>
              </a:rPr>
              <a:t>PHYS4061 Computational Physics</a:t>
            </a:r>
            <a:r>
              <a:rPr lang="en-US" dirty="0"/>
              <a:t>)</a:t>
            </a:r>
          </a:p>
        </p:txBody>
      </p:sp>
      <p:graphicFrame>
        <p:nvGraphicFramePr>
          <p:cNvPr id="8" name="Object 7"/>
          <p:cNvGraphicFramePr>
            <a:graphicFrameLocks noChangeAspect="1"/>
          </p:cNvGraphicFramePr>
          <p:nvPr>
            <p:extLst>
              <p:ext uri="{D42A27DB-BD31-4B8C-83A1-F6EECF244321}">
                <p14:modId xmlns:p14="http://schemas.microsoft.com/office/powerpoint/2010/main" val="579324111"/>
              </p:ext>
            </p:extLst>
          </p:nvPr>
        </p:nvGraphicFramePr>
        <p:xfrm>
          <a:off x="827584" y="3356992"/>
          <a:ext cx="3952875" cy="304800"/>
        </p:xfrm>
        <a:graphic>
          <a:graphicData uri="http://schemas.openxmlformats.org/presentationml/2006/ole">
            <mc:AlternateContent xmlns:mc="http://schemas.openxmlformats.org/markup-compatibility/2006">
              <mc:Choice xmlns:v="urn:schemas-microsoft-com:vml" Requires="v">
                <p:oleObj spid="_x0000_s2162" name="Document" r:id="rId3" imgW="5270500" imgH="304800" progId="Word.Document.12">
                  <p:embed/>
                </p:oleObj>
              </mc:Choice>
              <mc:Fallback>
                <p:oleObj name="Document" r:id="rId3" imgW="5270500" imgH="304800" progId="Word.Document.12">
                  <p:embed/>
                  <p:pic>
                    <p:nvPicPr>
                      <p:cNvPr id="0" name=""/>
                      <p:cNvPicPr/>
                      <p:nvPr/>
                    </p:nvPicPr>
                    <p:blipFill>
                      <a:blip r:embed="rId4"/>
                      <a:stretch>
                        <a:fillRect/>
                      </a:stretch>
                    </p:blipFill>
                    <p:spPr>
                      <a:xfrm>
                        <a:off x="827584" y="3356992"/>
                        <a:ext cx="3952875"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1495004"/>
              </p:ext>
            </p:extLst>
          </p:nvPr>
        </p:nvGraphicFramePr>
        <p:xfrm>
          <a:off x="971600" y="2636912"/>
          <a:ext cx="3952875" cy="520700"/>
        </p:xfrm>
        <a:graphic>
          <a:graphicData uri="http://schemas.openxmlformats.org/presentationml/2006/ole">
            <mc:AlternateContent xmlns:mc="http://schemas.openxmlformats.org/markup-compatibility/2006">
              <mc:Choice xmlns:v="urn:schemas-microsoft-com:vml" Requires="v">
                <p:oleObj spid="_x0000_s2163" name="Document" r:id="rId5" imgW="5270500" imgH="520700" progId="Word.Document.12">
                  <p:embed/>
                </p:oleObj>
              </mc:Choice>
              <mc:Fallback>
                <p:oleObj name="Document" r:id="rId5" imgW="5270500" imgH="520700" progId="Word.Document.12">
                  <p:embed/>
                  <p:pic>
                    <p:nvPicPr>
                      <p:cNvPr id="0" name=""/>
                      <p:cNvPicPr/>
                      <p:nvPr/>
                    </p:nvPicPr>
                    <p:blipFill>
                      <a:blip r:embed="rId6"/>
                      <a:stretch>
                        <a:fillRect/>
                      </a:stretch>
                    </p:blipFill>
                    <p:spPr>
                      <a:xfrm>
                        <a:off x="971600" y="2636912"/>
                        <a:ext cx="3952875" cy="520700"/>
                      </a:xfrm>
                      <a:prstGeom prst="rect">
                        <a:avLst/>
                      </a:prstGeom>
                    </p:spPr>
                  </p:pic>
                </p:oleObj>
              </mc:Fallback>
            </mc:AlternateContent>
          </a:graphicData>
        </a:graphic>
      </p:graphicFrame>
    </p:spTree>
    <p:extLst>
      <p:ext uri="{BB962C8B-B14F-4D97-AF65-F5344CB8AC3E}">
        <p14:creationId xmlns:p14="http://schemas.microsoft.com/office/powerpoint/2010/main" val="27263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2374042"/>
            <a:ext cx="6942908" cy="3880773"/>
          </a:xfrm>
        </p:spPr>
        <p:txBody>
          <a:bodyPr>
            <a:normAutofit fontScale="92500" lnSpcReduction="20000"/>
          </a:bodyPr>
          <a:lstStyle/>
          <a:p>
            <a:r>
              <a:rPr lang="en-US" dirty="0"/>
              <a:t>Box-Muller transform, </a:t>
            </a:r>
            <a:endParaRPr lang="en-US" b="1" dirty="0"/>
          </a:p>
          <a:p>
            <a:endParaRPr lang="en-US" b="1" dirty="0"/>
          </a:p>
          <a:p>
            <a:endParaRPr lang="en-US" b="1" dirty="0"/>
          </a:p>
          <a:p>
            <a:endParaRPr lang="en-US" b="1" dirty="0"/>
          </a:p>
          <a:p>
            <a:r>
              <a:rPr lang="en-US" dirty="0"/>
              <a:t>Where </a:t>
            </a:r>
            <a:endParaRPr lang="en-US" b="1" dirty="0"/>
          </a:p>
          <a:p>
            <a:pPr lvl="1"/>
            <a:r>
              <a:rPr lang="en-US" i="1" dirty="0"/>
              <a:t>ϑ</a:t>
            </a:r>
            <a:r>
              <a:rPr lang="en-US" sz="1000" i="1" dirty="0"/>
              <a:t>1</a:t>
            </a:r>
            <a:r>
              <a:rPr lang="en-US" i="1" dirty="0"/>
              <a:t>, ϑ</a:t>
            </a:r>
            <a:r>
              <a:rPr lang="en-US" sz="1000" i="1" dirty="0"/>
              <a:t>2</a:t>
            </a:r>
            <a:r>
              <a:rPr lang="en-US" i="1" dirty="0"/>
              <a:t> </a:t>
            </a:r>
            <a:r>
              <a:rPr lang="en-US" dirty="0"/>
              <a:t>are </a:t>
            </a:r>
            <a:r>
              <a:rPr lang="en-US" b="1" dirty="0"/>
              <a:t>independent</a:t>
            </a:r>
            <a:r>
              <a:rPr lang="en-US" dirty="0"/>
              <a:t> random numbers, 0 &lt; </a:t>
            </a:r>
            <a:r>
              <a:rPr lang="en-US" i="1" dirty="0"/>
              <a:t>ϑ</a:t>
            </a:r>
            <a:r>
              <a:rPr lang="en-US" sz="900" i="1" dirty="0"/>
              <a:t>1</a:t>
            </a:r>
            <a:r>
              <a:rPr lang="en-US" i="1" dirty="0"/>
              <a:t>, ϑ</a:t>
            </a:r>
            <a:r>
              <a:rPr lang="en-US" sz="900" i="1" dirty="0"/>
              <a:t>2</a:t>
            </a:r>
            <a:r>
              <a:rPr lang="en-US" i="1" dirty="0"/>
              <a:t> &lt; 1</a:t>
            </a:r>
            <a:endParaRPr lang="en-US" dirty="0"/>
          </a:p>
          <a:p>
            <a:pPr lvl="1"/>
            <a:r>
              <a:rPr lang="en-US" i="1" dirty="0"/>
              <a:t>x</a:t>
            </a:r>
            <a:r>
              <a:rPr lang="en-US" sz="1000" i="1" dirty="0"/>
              <a:t>1</a:t>
            </a:r>
            <a:r>
              <a:rPr lang="en-US" i="1" dirty="0"/>
              <a:t>, x</a:t>
            </a:r>
            <a:r>
              <a:rPr lang="en-US" sz="1000" i="1" dirty="0"/>
              <a:t>2</a:t>
            </a:r>
            <a:r>
              <a:rPr lang="en-US" i="1" dirty="0"/>
              <a:t> </a:t>
            </a:r>
            <a:r>
              <a:rPr lang="en-US" dirty="0"/>
              <a:t>are </a:t>
            </a:r>
            <a:r>
              <a:rPr lang="en-US" b="1" dirty="0"/>
              <a:t>independent</a:t>
            </a:r>
            <a:r>
              <a:rPr lang="en-US" dirty="0"/>
              <a:t> random numbers with </a:t>
            </a:r>
            <a:r>
              <a:rPr lang="en-US" b="1" dirty="0"/>
              <a:t>standard normal distribution</a:t>
            </a:r>
            <a:endParaRPr lang="en-US" dirty="0"/>
          </a:p>
        </p:txBody>
      </p:sp>
      <p:sp>
        <p:nvSpPr>
          <p:cNvPr id="2" name="Title 1"/>
          <p:cNvSpPr>
            <a:spLocks noGrp="1"/>
          </p:cNvSpPr>
          <p:nvPr>
            <p:ph type="title"/>
          </p:nvPr>
        </p:nvSpPr>
        <p:spPr/>
        <p:txBody>
          <a:bodyPr>
            <a:normAutofit fontScale="90000"/>
          </a:bodyPr>
          <a:lstStyle/>
          <a:p>
            <a:r>
              <a:rPr lang="en-US" dirty="0"/>
              <a:t>Convert uniform distribution</a:t>
            </a:r>
            <a:br>
              <a:rPr lang="en-US" dirty="0"/>
            </a:br>
            <a:r>
              <a:rPr lang="en-US" dirty="0"/>
              <a:t>to Gaussian distribution</a:t>
            </a:r>
          </a:p>
        </p:txBody>
      </p:sp>
      <p:graphicFrame>
        <p:nvGraphicFramePr>
          <p:cNvPr id="3" name="Object 2"/>
          <p:cNvGraphicFramePr>
            <a:graphicFrameLocks noChangeAspect="1"/>
          </p:cNvGraphicFramePr>
          <p:nvPr>
            <p:extLst>
              <p:ext uri="{D42A27DB-BD31-4B8C-83A1-F6EECF244321}">
                <p14:modId xmlns:p14="http://schemas.microsoft.com/office/powerpoint/2010/main" val="3837942068"/>
              </p:ext>
            </p:extLst>
          </p:nvPr>
        </p:nvGraphicFramePr>
        <p:xfrm>
          <a:off x="603841" y="2923263"/>
          <a:ext cx="3952875" cy="660400"/>
        </p:xfrm>
        <a:graphic>
          <a:graphicData uri="http://schemas.openxmlformats.org/presentationml/2006/ole">
            <mc:AlternateContent xmlns:mc="http://schemas.openxmlformats.org/markup-compatibility/2006">
              <mc:Choice xmlns:v="urn:schemas-microsoft-com:vml" Requires="v">
                <p:oleObj spid="_x0000_s3131" name="Document" r:id="rId3" imgW="5270500" imgH="660400" progId="Word.Document.12">
                  <p:embed/>
                </p:oleObj>
              </mc:Choice>
              <mc:Fallback>
                <p:oleObj name="Document" r:id="rId3" imgW="5270500" imgH="660400" progId="Word.Document.12">
                  <p:embed/>
                  <p:pic>
                    <p:nvPicPr>
                      <p:cNvPr id="0" name=""/>
                      <p:cNvPicPr/>
                      <p:nvPr/>
                    </p:nvPicPr>
                    <p:blipFill>
                      <a:blip r:embed="rId4"/>
                      <a:stretch>
                        <a:fillRect/>
                      </a:stretch>
                    </p:blipFill>
                    <p:spPr>
                      <a:xfrm>
                        <a:off x="603841" y="2923263"/>
                        <a:ext cx="3952875" cy="660400"/>
                      </a:xfrm>
                      <a:prstGeom prst="rect">
                        <a:avLst/>
                      </a:prstGeom>
                    </p:spPr>
                  </p:pic>
                </p:oleObj>
              </mc:Fallback>
            </mc:AlternateContent>
          </a:graphicData>
        </a:graphic>
      </p:graphicFrame>
      <p:pic>
        <p:nvPicPr>
          <p:cNvPr id="4" name="Picture 3"/>
          <p:cNvPicPr>
            <a:picLocks noChangeAspect="1"/>
          </p:cNvPicPr>
          <p:nvPr/>
        </p:nvPicPr>
        <p:blipFill rotWithShape="1">
          <a:blip r:embed="rId5"/>
          <a:srcRect l="9229" b="9825"/>
          <a:stretch/>
        </p:blipFill>
        <p:spPr>
          <a:xfrm>
            <a:off x="6732240" y="1484784"/>
            <a:ext cx="2515171" cy="3331552"/>
          </a:xfrm>
          <a:prstGeom prst="rect">
            <a:avLst/>
          </a:prstGeom>
        </p:spPr>
      </p:pic>
      <p:sp>
        <p:nvSpPr>
          <p:cNvPr id="5" name="TextBox 4"/>
          <p:cNvSpPr txBox="1"/>
          <p:nvPr/>
        </p:nvSpPr>
        <p:spPr>
          <a:xfrm>
            <a:off x="6628829" y="6254815"/>
            <a:ext cx="2515171" cy="553998"/>
          </a:xfrm>
          <a:prstGeom prst="rect">
            <a:avLst/>
          </a:prstGeom>
          <a:noFill/>
        </p:spPr>
        <p:txBody>
          <a:bodyPr wrap="square" rtlCol="0">
            <a:spAutoFit/>
          </a:bodyPr>
          <a:lstStyle/>
          <a:p>
            <a:r>
              <a:rPr lang="en-US" sz="1000" dirty="0"/>
              <a:t>https://</a:t>
            </a:r>
            <a:r>
              <a:rPr lang="en-US" sz="1000" dirty="0" err="1"/>
              <a:t>en.wikipedia.org</a:t>
            </a:r>
            <a:r>
              <a:rPr lang="en-US" sz="1000" dirty="0"/>
              <a:t>/wiki/Box–</a:t>
            </a:r>
            <a:r>
              <a:rPr lang="en-US" sz="1000" dirty="0" err="1"/>
              <a:t>Muller_transform</a:t>
            </a:r>
            <a:r>
              <a:rPr lang="en-US" sz="1000" dirty="0"/>
              <a:t>#/media/</a:t>
            </a:r>
            <a:r>
              <a:rPr lang="en-US" sz="1000" dirty="0" err="1"/>
              <a:t>File:Box-Muller_transform_visualisation.svg</a:t>
            </a:r>
            <a:endParaRPr lang="en-US" sz="1000" dirty="0"/>
          </a:p>
        </p:txBody>
      </p:sp>
    </p:spTree>
    <p:extLst>
      <p:ext uri="{BB962C8B-B14F-4D97-AF65-F5344CB8AC3E}">
        <p14:creationId xmlns:p14="http://schemas.microsoft.com/office/powerpoint/2010/main" val="3209741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Maxwell Boltzmann distribution</a:t>
            </a:r>
          </a:p>
        </p:txBody>
      </p:sp>
      <p:sp>
        <p:nvSpPr>
          <p:cNvPr id="3" name="Content Placeholder 2"/>
          <p:cNvSpPr>
            <a:spLocks noGrp="1"/>
          </p:cNvSpPr>
          <p:nvPr>
            <p:ph idx="1"/>
          </p:nvPr>
        </p:nvSpPr>
        <p:spPr/>
        <p:txBody>
          <a:bodyPr>
            <a:normAutofit lnSpcReduction="10000"/>
          </a:bodyPr>
          <a:lstStyle/>
          <a:p>
            <a:r>
              <a:rPr lang="en-US" dirty="0"/>
              <a:t>After getting the one-dimensional velocity, which satisfies</a:t>
            </a:r>
          </a:p>
          <a:p>
            <a:endParaRPr lang="en-US" dirty="0"/>
          </a:p>
          <a:p>
            <a:endParaRPr lang="en-US" dirty="0"/>
          </a:p>
          <a:p>
            <a:endParaRPr lang="en-US" dirty="0"/>
          </a:p>
          <a:p>
            <a:endParaRPr lang="en-US" dirty="0"/>
          </a:p>
          <a:p>
            <a:endParaRPr lang="en-US" dirty="0"/>
          </a:p>
          <a:p>
            <a:r>
              <a:rPr lang="en-US" dirty="0"/>
              <a:t>Simply, get the velocity by</a:t>
            </a:r>
          </a:p>
        </p:txBody>
      </p:sp>
      <p:graphicFrame>
        <p:nvGraphicFramePr>
          <p:cNvPr id="6" name="Object 5"/>
          <p:cNvGraphicFramePr>
            <a:graphicFrameLocks noChangeAspect="1"/>
          </p:cNvGraphicFramePr>
          <p:nvPr>
            <p:extLst>
              <p:ext uri="{D42A27DB-BD31-4B8C-83A1-F6EECF244321}">
                <p14:modId xmlns:p14="http://schemas.microsoft.com/office/powerpoint/2010/main" val="807979986"/>
              </p:ext>
            </p:extLst>
          </p:nvPr>
        </p:nvGraphicFramePr>
        <p:xfrm>
          <a:off x="312010" y="2613865"/>
          <a:ext cx="3952875" cy="1701800"/>
        </p:xfrm>
        <a:graphic>
          <a:graphicData uri="http://schemas.openxmlformats.org/presentationml/2006/ole">
            <mc:AlternateContent xmlns:mc="http://schemas.openxmlformats.org/markup-compatibility/2006">
              <mc:Choice xmlns:v="urn:schemas-microsoft-com:vml" Requires="v">
                <p:oleObj spid="_x0000_s4212" name="Document" r:id="rId3" imgW="5270500" imgH="1701800" progId="Word.Document.12">
                  <p:embed/>
                </p:oleObj>
              </mc:Choice>
              <mc:Fallback>
                <p:oleObj name="Document" r:id="rId3" imgW="5270500" imgH="1701800" progId="Word.Document.12">
                  <p:embed/>
                  <p:pic>
                    <p:nvPicPr>
                      <p:cNvPr id="0" name=""/>
                      <p:cNvPicPr/>
                      <p:nvPr/>
                    </p:nvPicPr>
                    <p:blipFill>
                      <a:blip r:embed="rId4"/>
                      <a:stretch>
                        <a:fillRect/>
                      </a:stretch>
                    </p:blipFill>
                    <p:spPr>
                      <a:xfrm>
                        <a:off x="312010" y="2613865"/>
                        <a:ext cx="3952875" cy="1701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104435"/>
              </p:ext>
            </p:extLst>
          </p:nvPr>
        </p:nvGraphicFramePr>
        <p:xfrm>
          <a:off x="1187624" y="5949280"/>
          <a:ext cx="3952875" cy="317500"/>
        </p:xfrm>
        <a:graphic>
          <a:graphicData uri="http://schemas.openxmlformats.org/presentationml/2006/ole">
            <mc:AlternateContent xmlns:mc="http://schemas.openxmlformats.org/markup-compatibility/2006">
              <mc:Choice xmlns:v="urn:schemas-microsoft-com:vml" Requires="v">
                <p:oleObj spid="_x0000_s4213" name="Document" r:id="rId5" imgW="5270500" imgH="317500" progId="Word.Document.12">
                  <p:embed/>
                </p:oleObj>
              </mc:Choice>
              <mc:Fallback>
                <p:oleObj name="Document" r:id="rId5" imgW="5270500" imgH="317500" progId="Word.Document.12">
                  <p:embed/>
                  <p:pic>
                    <p:nvPicPr>
                      <p:cNvPr id="0" name=""/>
                      <p:cNvPicPr/>
                      <p:nvPr/>
                    </p:nvPicPr>
                    <p:blipFill>
                      <a:blip r:embed="rId6"/>
                      <a:stretch>
                        <a:fillRect/>
                      </a:stretch>
                    </p:blipFill>
                    <p:spPr>
                      <a:xfrm>
                        <a:off x="1187624" y="5949280"/>
                        <a:ext cx="3952875" cy="317500"/>
                      </a:xfrm>
                      <a:prstGeom prst="rect">
                        <a:avLst/>
                      </a:prstGeom>
                    </p:spPr>
                  </p:pic>
                </p:oleObj>
              </mc:Fallback>
            </mc:AlternateContent>
          </a:graphicData>
        </a:graphic>
      </p:graphicFrame>
    </p:spTree>
    <p:extLst>
      <p:ext uri="{BB962C8B-B14F-4D97-AF65-F5344CB8AC3E}">
        <p14:creationId xmlns:p14="http://schemas.microsoft.com/office/powerpoint/2010/main" val="2532455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will find that setting the initial velocities so that the initial temperature is the desired value </a:t>
            </a:r>
          </a:p>
          <a:p>
            <a:pPr lvl="1"/>
            <a:r>
              <a:rPr lang="en-US" dirty="0"/>
              <a:t>does not guarantee that the system will maintain this temperature when it reaches equilibrium.</a:t>
            </a:r>
          </a:p>
          <a:p>
            <a:pPr lvl="2"/>
            <a:r>
              <a:rPr lang="en-US" dirty="0"/>
              <a:t>Why?</a:t>
            </a:r>
          </a:p>
          <a:p>
            <a:r>
              <a:rPr lang="en-US" dirty="0"/>
              <a:t>Determining an initial configuration that satisfies the desired conditions is an iterative process.</a:t>
            </a:r>
          </a:p>
        </p:txBody>
      </p:sp>
    </p:spTree>
    <p:extLst>
      <p:ext uri="{BB962C8B-B14F-4D97-AF65-F5344CB8AC3E}">
        <p14:creationId xmlns:p14="http://schemas.microsoft.com/office/powerpoint/2010/main" val="2913696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If the system is a dilute gas, we can choose the initial positions of the particles by placing them at random, </a:t>
            </a:r>
          </a:p>
          <a:p>
            <a:pPr lvl="1"/>
            <a:r>
              <a:rPr lang="en-US" dirty="0"/>
              <a:t>making sure that no two particles are too close to one another. </a:t>
            </a:r>
          </a:p>
          <a:p>
            <a:r>
              <a:rPr lang="en-US" dirty="0"/>
              <a:t>If two particles were too close, they would exert a very large repulsive force </a:t>
            </a:r>
            <a:r>
              <a:rPr lang="en-US" i="1" dirty="0"/>
              <a:t>F </a:t>
            </a:r>
            <a:r>
              <a:rPr lang="en-US" dirty="0"/>
              <a:t>on one another</a:t>
            </a:r>
          </a:p>
          <a:p>
            <a:pPr lvl="1"/>
            <a:r>
              <a:rPr lang="en-US" dirty="0"/>
              <a:t>any simple finite difference integration method would break down because the condition (</a:t>
            </a:r>
            <a:r>
              <a:rPr lang="en-US" i="1" dirty="0"/>
              <a:t>F/m</a:t>
            </a:r>
            <a:r>
              <a:rPr lang="en-US" dirty="0"/>
              <a:t>)(</a:t>
            </a:r>
            <a:r>
              <a:rPr lang="en-US" dirty="0" err="1"/>
              <a:t>Δ</a:t>
            </a:r>
            <a:r>
              <a:rPr lang="en-US" i="1" dirty="0" err="1"/>
              <a:t>t</a:t>
            </a:r>
            <a:r>
              <a:rPr lang="en-US" dirty="0"/>
              <a:t>)</a:t>
            </a:r>
            <a:r>
              <a:rPr lang="en-US" baseline="30000" dirty="0"/>
              <a:t>2</a:t>
            </a:r>
            <a:r>
              <a:rPr lang="en-US" dirty="0"/>
              <a:t> </a:t>
            </a:r>
            <a:r>
              <a:rPr lang="en-US" i="1" dirty="0"/>
              <a:t>≪ σ </a:t>
            </a:r>
            <a:r>
              <a:rPr lang="en-US" dirty="0"/>
              <a:t>would not be satisfied.</a:t>
            </a:r>
          </a:p>
          <a:p>
            <a:pPr lvl="1"/>
            <a:r>
              <a:rPr lang="en-US" dirty="0"/>
              <a:t>(In dimensionless units, this condition is </a:t>
            </a:r>
            <a:r>
              <a:rPr lang="en-US" i="1" dirty="0"/>
              <a:t>F</a:t>
            </a:r>
            <a:r>
              <a:rPr lang="en-US" dirty="0"/>
              <a:t>(</a:t>
            </a:r>
            <a:r>
              <a:rPr lang="en-US" dirty="0" err="1"/>
              <a:t>Δ</a:t>
            </a:r>
            <a:r>
              <a:rPr lang="en-US" i="1" dirty="0" err="1"/>
              <a:t>t</a:t>
            </a:r>
            <a:r>
              <a:rPr lang="en-US" dirty="0"/>
              <a:t>)</a:t>
            </a:r>
            <a:r>
              <a:rPr lang="en-US" baseline="30000" dirty="0"/>
              <a:t>2</a:t>
            </a:r>
            <a:r>
              <a:rPr lang="en-US" dirty="0"/>
              <a:t> </a:t>
            </a:r>
            <a:r>
              <a:rPr lang="en-US" i="1" dirty="0"/>
              <a:t>≪ </a:t>
            </a:r>
            <a:r>
              <a:rPr lang="en-US" dirty="0"/>
              <a:t>1.)</a:t>
            </a:r>
          </a:p>
        </p:txBody>
      </p:sp>
    </p:spTree>
    <p:extLst>
      <p:ext uri="{BB962C8B-B14F-4D97-AF65-F5344CB8AC3E}">
        <p14:creationId xmlns:p14="http://schemas.microsoft.com/office/powerpoint/2010/main" val="3706958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If we assume that the separation between two particles is greater than 2</a:t>
            </a:r>
            <a:r>
              <a:rPr lang="en-US" baseline="30000" dirty="0"/>
              <a:t>1</a:t>
            </a:r>
            <a:r>
              <a:rPr lang="en-US" i="1" baseline="30000" dirty="0"/>
              <a:t>/</a:t>
            </a:r>
            <a:r>
              <a:rPr lang="en-US" baseline="30000" dirty="0"/>
              <a:t>6</a:t>
            </a:r>
            <a:r>
              <a:rPr lang="en-US" i="1" dirty="0"/>
              <a:t>σ</a:t>
            </a:r>
            <a:r>
              <a:rPr lang="en-US" dirty="0"/>
              <a:t>, </a:t>
            </a:r>
          </a:p>
          <a:p>
            <a:pPr lvl="1"/>
            <a:r>
              <a:rPr lang="en-US" dirty="0"/>
              <a:t>this condition is satisfied. </a:t>
            </a:r>
          </a:p>
          <a:p>
            <a:r>
              <a:rPr lang="en-US" dirty="0"/>
              <a:t>The following method places particles at random such that no two particles are closer than 2</a:t>
            </a:r>
            <a:r>
              <a:rPr lang="en-US" baseline="30000" dirty="0"/>
              <a:t>1</a:t>
            </a:r>
            <a:r>
              <a:rPr lang="en-US" i="1" baseline="30000" dirty="0"/>
              <a:t>/</a:t>
            </a:r>
            <a:r>
              <a:rPr lang="en-US" baseline="30000" dirty="0"/>
              <a:t>6</a:t>
            </a:r>
            <a:r>
              <a:rPr lang="en-US" i="1" dirty="0"/>
              <a:t>σ</a:t>
            </a:r>
            <a:r>
              <a:rPr lang="en-US" dirty="0"/>
              <a:t>. </a:t>
            </a:r>
          </a:p>
          <a:p>
            <a:r>
              <a:rPr lang="en-US" dirty="0"/>
              <a:t>Note that we use a do/while statement to insure that the body of the loop is executed at least once!</a:t>
            </a:r>
          </a:p>
          <a:p>
            <a:pPr marL="0" indent="0">
              <a:buNone/>
            </a:pPr>
            <a:endParaRPr lang="en-US" dirty="0"/>
          </a:p>
        </p:txBody>
      </p:sp>
    </p:spTree>
    <p:extLst>
      <p:ext uri="{BB962C8B-B14F-4D97-AF65-F5344CB8AC3E}">
        <p14:creationId xmlns:p14="http://schemas.microsoft.com/office/powerpoint/2010/main" val="880145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Units</a:t>
            </a:r>
            <a:endParaRPr lang="en-US" dirty="0"/>
          </a:p>
        </p:txBody>
      </p:sp>
      <p:sp>
        <p:nvSpPr>
          <p:cNvPr id="3" name="内容占位符 2"/>
          <p:cNvSpPr>
            <a:spLocks noGrp="1"/>
          </p:cNvSpPr>
          <p:nvPr>
            <p:ph idx="1"/>
          </p:nvPr>
        </p:nvSpPr>
        <p:spPr/>
        <p:txBody>
          <a:bodyPr>
            <a:normAutofit fontScale="85000" lnSpcReduction="10000"/>
          </a:bodyPr>
          <a:lstStyle/>
          <a:p>
            <a:r>
              <a:rPr lang="en-US" dirty="0"/>
              <a:t>convenient to choose units </a:t>
            </a:r>
          </a:p>
          <a:p>
            <a:pPr lvl="1"/>
            <a:r>
              <a:rPr lang="en-US" dirty="0"/>
              <a:t> the computed quantities are neither too small nor too large. </a:t>
            </a:r>
          </a:p>
          <a:p>
            <a:pPr lvl="2"/>
            <a:r>
              <a:rPr lang="en-US" altLang="zh-CN" dirty="0"/>
              <a:t>What’s the problem of being too small or too large?</a:t>
            </a:r>
            <a:endParaRPr lang="en-US" dirty="0"/>
          </a:p>
          <a:p>
            <a:pPr lvl="1"/>
            <a:r>
              <a:rPr lang="en-US" dirty="0"/>
              <a:t>Because the values of the distance and the energy associated with typical liquids are very small in SI units, </a:t>
            </a:r>
          </a:p>
          <a:p>
            <a:pPr lvl="2"/>
            <a:r>
              <a:rPr lang="en-US" dirty="0"/>
              <a:t>What’s the typical value for distance and energy?</a:t>
            </a:r>
          </a:p>
          <a:p>
            <a:pPr lvl="1"/>
            <a:r>
              <a:rPr lang="en-US" dirty="0"/>
              <a:t>we can choose the Lennard-Jones parameters </a:t>
            </a:r>
            <a:r>
              <a:rPr lang="en-US" i="1" dirty="0"/>
              <a:t>σ </a:t>
            </a:r>
            <a:r>
              <a:rPr lang="en-US" dirty="0"/>
              <a:t>and </a:t>
            </a:r>
            <a:r>
              <a:rPr lang="en-US" i="1" dirty="0"/>
              <a:t>ϵ </a:t>
            </a:r>
            <a:r>
              <a:rPr lang="en-US" dirty="0"/>
              <a:t>as the units of distance and energy, respectively. </a:t>
            </a:r>
          </a:p>
          <a:p>
            <a:pPr lvl="1"/>
            <a:r>
              <a:rPr lang="en-US" dirty="0"/>
              <a:t>We can also choose the unit of mass to be the mass of one atom, </a:t>
            </a:r>
            <a:r>
              <a:rPr lang="en-US" i="1" dirty="0"/>
              <a:t>m</a:t>
            </a:r>
            <a:r>
              <a:rPr lang="en-US" dirty="0"/>
              <a:t>. We can express all other quantities in terms of </a:t>
            </a:r>
            <a:r>
              <a:rPr lang="en-US" i="1" dirty="0"/>
              <a:t>σ</a:t>
            </a:r>
            <a:r>
              <a:rPr lang="en-US" dirty="0"/>
              <a:t>, </a:t>
            </a:r>
            <a:r>
              <a:rPr lang="en-US" i="1" dirty="0"/>
              <a:t>ϵ</a:t>
            </a:r>
            <a:r>
              <a:rPr lang="en-US" dirty="0"/>
              <a:t>, and </a:t>
            </a:r>
            <a:r>
              <a:rPr lang="en-US" i="1" dirty="0"/>
              <a:t>m</a:t>
            </a:r>
            <a:r>
              <a:rPr lang="en-US" dirty="0"/>
              <a:t>.</a:t>
            </a:r>
          </a:p>
        </p:txBody>
      </p:sp>
    </p:spTree>
    <p:extLst>
      <p:ext uri="{BB962C8B-B14F-4D97-AF65-F5344CB8AC3E}">
        <p14:creationId xmlns:p14="http://schemas.microsoft.com/office/powerpoint/2010/main" val="4108158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6270" r="5849" b="26587"/>
          <a:stretch/>
        </p:blipFill>
        <p:spPr bwMode="auto">
          <a:xfrm>
            <a:off x="-36512" y="1340768"/>
            <a:ext cx="9376229" cy="418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876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Any problems with this algorithm?</a:t>
            </a:r>
            <a:endParaRPr lang="en-US" dirty="0"/>
          </a:p>
        </p:txBody>
      </p:sp>
      <p:sp>
        <p:nvSpPr>
          <p:cNvPr id="3" name="Content Placeholder 2"/>
          <p:cNvSpPr>
            <a:spLocks noGrp="1"/>
          </p:cNvSpPr>
          <p:nvPr>
            <p:ph idx="1"/>
          </p:nvPr>
        </p:nvSpPr>
        <p:spPr/>
        <p:txBody>
          <a:bodyPr/>
          <a:lstStyle/>
          <a:p>
            <a:r>
              <a:rPr lang="en-US" dirty="0"/>
              <a:t>Any solutions?</a:t>
            </a:r>
          </a:p>
        </p:txBody>
      </p:sp>
    </p:spTree>
    <p:extLst>
      <p:ext uri="{BB962C8B-B14F-4D97-AF65-F5344CB8AC3E}">
        <p14:creationId xmlns:p14="http://schemas.microsoft.com/office/powerpoint/2010/main" val="3286089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Finding a random configuration of particles in which no two particles are closer than 2</a:t>
            </a:r>
            <a:r>
              <a:rPr lang="en-US" baseline="30000" dirty="0"/>
              <a:t>1</a:t>
            </a:r>
            <a:r>
              <a:rPr lang="en-US" i="1" baseline="30000" dirty="0"/>
              <a:t>/</a:t>
            </a:r>
            <a:r>
              <a:rPr lang="en-US" baseline="30000" dirty="0"/>
              <a:t>6</a:t>
            </a:r>
            <a:r>
              <a:rPr lang="en-US" i="1" dirty="0"/>
              <a:t>σ </a:t>
            </a:r>
            <a:r>
              <a:rPr lang="en-US" dirty="0"/>
              <a:t>becomes much too inefficient if the system is dense. </a:t>
            </a:r>
          </a:p>
          <a:p>
            <a:r>
              <a:rPr lang="en-US" dirty="0"/>
              <a:t>It is possible to choose the initial positions randomly without regard to their separations if we include a fictitious drag force proportional to the square of the velocity.</a:t>
            </a:r>
          </a:p>
        </p:txBody>
      </p:sp>
    </p:spTree>
    <p:extLst>
      <p:ext uri="{BB962C8B-B14F-4D97-AF65-F5344CB8AC3E}">
        <p14:creationId xmlns:p14="http://schemas.microsoft.com/office/powerpoint/2010/main" val="2844245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effect of such a force is to dampen the velocity of those particles whose velocities become too large due to the large repulsive forces exerted on them. </a:t>
            </a:r>
          </a:p>
          <a:p>
            <a:r>
              <a:rPr lang="en-US" dirty="0"/>
              <a:t>We then would have to run for a while until all the velocities satisfy the condition </a:t>
            </a:r>
            <a:r>
              <a:rPr lang="en-US" i="1" dirty="0" err="1"/>
              <a:t>v</a:t>
            </a:r>
            <a:r>
              <a:rPr lang="en-US" dirty="0" err="1"/>
              <a:t>Δ</a:t>
            </a:r>
            <a:r>
              <a:rPr lang="en-US" i="1" dirty="0" err="1"/>
              <a:t>t</a:t>
            </a:r>
            <a:r>
              <a:rPr lang="en-US" i="1" dirty="0"/>
              <a:t> ≪ </a:t>
            </a:r>
            <a:r>
              <a:rPr lang="en-US" dirty="0"/>
              <a:t>1. </a:t>
            </a:r>
          </a:p>
          <a:p>
            <a:r>
              <a:rPr lang="en-US" dirty="0"/>
              <a:t>As the velocities become smaller, we may gradually reduce the friction coefficient.</a:t>
            </a:r>
          </a:p>
        </p:txBody>
      </p:sp>
    </p:spTree>
    <p:extLst>
      <p:ext uri="{BB962C8B-B14F-4D97-AF65-F5344CB8AC3E}">
        <p14:creationId xmlns:p14="http://schemas.microsoft.com/office/powerpoint/2010/main" val="1987817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easiest way of obtaining an initial configuration with the desired density is to place the particles on a regular lattice. </a:t>
            </a:r>
          </a:p>
          <a:p>
            <a:r>
              <a:rPr lang="en-US" dirty="0"/>
              <a:t>If the temperature is high or if the system is dilute, the system will “melt” and become a liquid or a gas; otherwise, it will remain a solid.</a:t>
            </a:r>
          </a:p>
        </p:txBody>
      </p:sp>
    </p:spTree>
    <p:extLst>
      <p:ext uri="{BB962C8B-B14F-4D97-AF65-F5344CB8AC3E}">
        <p14:creationId xmlns:p14="http://schemas.microsoft.com/office/powerpoint/2010/main" val="1481028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our goal is to equilibrate the system at fluid densities, it is not necessary to choose the correct equilibrium symmetry of the lattice.</a:t>
            </a:r>
          </a:p>
          <a:p>
            <a:r>
              <a:rPr lang="en-US" dirty="0"/>
              <a:t> The method </a:t>
            </a:r>
            <a:r>
              <a:rPr lang="en-US" dirty="0" err="1"/>
              <a:t>setRectangularLattice</a:t>
            </a:r>
            <a:r>
              <a:rPr lang="en-US" dirty="0"/>
              <a:t> places the particles on a rectangular lattice. </a:t>
            </a:r>
          </a:p>
          <a:p>
            <a:r>
              <a:rPr lang="en-US" dirty="0"/>
              <a:t>To make the method simple, the user must specify the number of particles per row, </a:t>
            </a:r>
            <a:r>
              <a:rPr lang="en-US" dirty="0" err="1"/>
              <a:t>nx</a:t>
            </a:r>
            <a:r>
              <a:rPr lang="en-US" dirty="0"/>
              <a:t>, and the number per column, </a:t>
            </a:r>
            <a:r>
              <a:rPr lang="en-US" dirty="0" err="1"/>
              <a:t>ny</a:t>
            </a:r>
            <a:r>
              <a:rPr lang="en-US" dirty="0"/>
              <a:t>.</a:t>
            </a:r>
          </a:p>
        </p:txBody>
      </p:sp>
    </p:spTree>
    <p:extLst>
      <p:ext uri="{BB962C8B-B14F-4D97-AF65-F5344CB8AC3E}">
        <p14:creationId xmlns:p14="http://schemas.microsoft.com/office/powerpoint/2010/main" val="3805218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linear dimensions Lx and Ly are adjustable parameters and can be varied after initialization to be as close as possible to their desired values.</a:t>
            </a:r>
          </a:p>
          <a:p>
            <a:r>
              <a:rPr lang="en-US" dirty="0"/>
              <a:t>In this way we can vary the density by varying the volume (area) without setting up a new initial configuration.</a:t>
            </a:r>
          </a:p>
        </p:txBody>
      </p:sp>
    </p:spTree>
    <p:extLst>
      <p:ext uri="{BB962C8B-B14F-4D97-AF65-F5344CB8AC3E}">
        <p14:creationId xmlns:p14="http://schemas.microsoft.com/office/powerpoint/2010/main" val="3390088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64" t="45337" r="8590" b="22692"/>
          <a:stretch/>
        </p:blipFill>
        <p:spPr bwMode="auto">
          <a:xfrm>
            <a:off x="53975" y="2147160"/>
            <a:ext cx="9048750" cy="233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642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computation of the accelerations of the particles. </a:t>
            </a:r>
          </a:p>
          <a:p>
            <a:pPr lvl="1"/>
            <a:r>
              <a:rPr lang="en-US" altLang="zh-CN" dirty="0"/>
              <a:t>The most time consuming part of MD.</a:t>
            </a:r>
            <a:endParaRPr lang="en-US" dirty="0"/>
          </a:p>
          <a:p>
            <a:r>
              <a:rPr lang="en-US" dirty="0"/>
              <a:t>The method </a:t>
            </a:r>
            <a:r>
              <a:rPr lang="en-US" dirty="0" err="1"/>
              <a:t>computeAcceleration</a:t>
            </a:r>
            <a:r>
              <a:rPr lang="en-US" dirty="0"/>
              <a:t> determines the total force on each particle </a:t>
            </a:r>
          </a:p>
          <a:p>
            <a:pPr lvl="1"/>
            <a:r>
              <a:rPr lang="en-US" dirty="0"/>
              <a:t>due to the other </a:t>
            </a:r>
            <a:r>
              <a:rPr lang="en-US" i="1" dirty="0"/>
              <a:t>N −</a:t>
            </a:r>
            <a:r>
              <a:rPr lang="en-US" dirty="0"/>
              <a:t>1 particles </a:t>
            </a:r>
          </a:p>
          <a:p>
            <a:pPr lvl="1"/>
            <a:r>
              <a:rPr lang="en-US" dirty="0"/>
              <a:t>uses Newton’s third law to reduce the number of calculations by a factor of two.</a:t>
            </a:r>
          </a:p>
        </p:txBody>
      </p:sp>
    </p:spTree>
    <p:extLst>
      <p:ext uri="{BB962C8B-B14F-4D97-AF65-F5344CB8AC3E}">
        <p14:creationId xmlns:p14="http://schemas.microsoft.com/office/powerpoint/2010/main" val="2167969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a system of </a:t>
            </a:r>
            <a:r>
              <a:rPr lang="en-US" i="1" dirty="0"/>
              <a:t>N </a:t>
            </a:r>
            <a:r>
              <a:rPr lang="en-US" dirty="0"/>
              <a:t>particles, there are a total of </a:t>
            </a:r>
            <a:r>
              <a:rPr lang="en-US" i="1" dirty="0"/>
              <a:t>N</a:t>
            </a:r>
            <a:r>
              <a:rPr lang="en-US" dirty="0"/>
              <a:t>(</a:t>
            </a:r>
            <a:r>
              <a:rPr lang="en-US" i="1" dirty="0"/>
              <a:t>N −</a:t>
            </a:r>
            <a:r>
              <a:rPr lang="en-US" dirty="0"/>
              <a:t>1)</a:t>
            </a:r>
            <a:r>
              <a:rPr lang="en-US" i="1" dirty="0"/>
              <a:t>/</a:t>
            </a:r>
            <a:r>
              <a:rPr lang="en-US" dirty="0"/>
              <a:t>2 possible interactions. </a:t>
            </a:r>
          </a:p>
          <a:p>
            <a:r>
              <a:rPr lang="en-US" dirty="0"/>
              <a:t>Because of the short range nature of the Lennard-Jones potential, we could truncate the force at </a:t>
            </a:r>
            <a:r>
              <a:rPr lang="en-US" i="1" dirty="0"/>
              <a:t>r </a:t>
            </a:r>
            <a:r>
              <a:rPr lang="en-US" dirty="0"/>
              <a:t>= </a:t>
            </a:r>
            <a:r>
              <a:rPr lang="en-US" i="1" dirty="0" err="1"/>
              <a:t>rc</a:t>
            </a:r>
            <a:r>
              <a:rPr lang="en-US" i="1" dirty="0"/>
              <a:t> </a:t>
            </a:r>
            <a:r>
              <a:rPr lang="en-US" dirty="0"/>
              <a:t>and ignore the forces from particles whose separation is greater than </a:t>
            </a:r>
            <a:r>
              <a:rPr lang="en-US" i="1" dirty="0" err="1"/>
              <a:t>rc</a:t>
            </a:r>
            <a:r>
              <a:rPr lang="en-US" dirty="0"/>
              <a:t>.</a:t>
            </a:r>
          </a:p>
          <a:p>
            <a:r>
              <a:rPr lang="en-US" dirty="0"/>
              <a:t>However, for </a:t>
            </a:r>
            <a:r>
              <a:rPr lang="en-US" i="1" dirty="0"/>
              <a:t>N </a:t>
            </a:r>
            <a:r>
              <a:rPr lang="en-US" dirty="0"/>
              <a:t>&lt; 400, it is easier to include all possible interactions, no matter how small.</a:t>
            </a:r>
          </a:p>
        </p:txBody>
      </p:sp>
    </p:spTree>
    <p:extLst>
      <p:ext uri="{BB962C8B-B14F-4D97-AF65-F5344CB8AC3E}">
        <p14:creationId xmlns:p14="http://schemas.microsoft.com/office/powerpoint/2010/main" val="2455879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we can measure velocities in units of (</a:t>
            </a:r>
            <a:r>
              <a:rPr lang="en-US" i="1" dirty="0"/>
              <a:t>ϵ/m</a:t>
            </a:r>
            <a:r>
              <a:rPr lang="en-US" dirty="0"/>
              <a:t>)</a:t>
            </a:r>
            <a:r>
              <a:rPr lang="en-US" baseline="30000" dirty="0"/>
              <a:t>1</a:t>
            </a:r>
            <a:r>
              <a:rPr lang="en-US" i="1" baseline="30000" dirty="0"/>
              <a:t>/</a:t>
            </a:r>
            <a:r>
              <a:rPr lang="en-US" baseline="30000" dirty="0"/>
              <a:t>2</a:t>
            </a:r>
            <a:r>
              <a:rPr lang="en-US" dirty="0"/>
              <a:t>, </a:t>
            </a:r>
          </a:p>
          <a:p>
            <a:r>
              <a:rPr lang="en-US" dirty="0"/>
              <a:t>and the time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r>
              <a:rPr lang="en-US" dirty="0"/>
              <a:t>The values of </a:t>
            </a:r>
            <a:r>
              <a:rPr lang="en-US" i="1" dirty="0"/>
              <a:t>σ</a:t>
            </a:r>
            <a:r>
              <a:rPr lang="en-US" dirty="0"/>
              <a:t>, </a:t>
            </a:r>
            <a:r>
              <a:rPr lang="en-US" i="1" dirty="0"/>
              <a:t>ϵ</a:t>
            </a:r>
            <a:r>
              <a:rPr lang="en-US" dirty="0"/>
              <a:t>, and </a:t>
            </a:r>
            <a:r>
              <a:rPr lang="en-US" i="1" dirty="0"/>
              <a:t>m </a:t>
            </a:r>
            <a:r>
              <a:rPr lang="en-US" dirty="0"/>
              <a:t>for argon are given in the next page. </a:t>
            </a:r>
          </a:p>
          <a:p>
            <a:r>
              <a:rPr lang="en-US" dirty="0"/>
              <a:t>If we use these values, we find that the unit of time is 2</a:t>
            </a:r>
            <a:r>
              <a:rPr lang="en-US" i="1" dirty="0"/>
              <a:t>.</a:t>
            </a:r>
            <a:r>
              <a:rPr lang="en-US" dirty="0"/>
              <a:t>17</a:t>
            </a:r>
            <a:r>
              <a:rPr lang="en-US" i="1" dirty="0"/>
              <a:t>×</a:t>
            </a:r>
            <a:r>
              <a:rPr lang="en-US" dirty="0"/>
              <a:t>10</a:t>
            </a:r>
            <a:r>
              <a:rPr lang="en-US" i="1" baseline="30000" dirty="0"/>
              <a:t>−</a:t>
            </a:r>
            <a:r>
              <a:rPr lang="en-US" baseline="30000" dirty="0"/>
              <a:t>12</a:t>
            </a:r>
            <a:r>
              <a:rPr lang="en-US" dirty="0"/>
              <a:t> s. </a:t>
            </a:r>
          </a:p>
          <a:p>
            <a:r>
              <a:rPr lang="en-US" dirty="0"/>
              <a:t>The units of some of the other physical quantities of interest also are shown in next page.</a:t>
            </a:r>
          </a:p>
        </p:txBody>
      </p:sp>
    </p:spTree>
    <p:extLst>
      <p:ext uri="{BB962C8B-B14F-4D97-AF65-F5344CB8AC3E}">
        <p14:creationId xmlns:p14="http://schemas.microsoft.com/office/powerpoint/2010/main" val="302290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quantity virial accumulated in </a:t>
            </a:r>
            <a:r>
              <a:rPr lang="en-US" dirty="0" err="1"/>
              <a:t>computeAcceleration</a:t>
            </a:r>
            <a:r>
              <a:rPr lang="en-US" dirty="0"/>
              <a:t> will be discussed later, </a:t>
            </a:r>
          </a:p>
          <a:p>
            <a:pPr lvl="1"/>
            <a:r>
              <a:rPr lang="en-US" dirty="0"/>
              <a:t>We will see that it is related to the pressure. </a:t>
            </a:r>
          </a:p>
          <a:p>
            <a:pPr lvl="1"/>
            <a:r>
              <a:rPr lang="en-US" dirty="0"/>
              <a:t>It is convenient to also calculate the potential energy in </a:t>
            </a:r>
            <a:r>
              <a:rPr lang="en-US" dirty="0" err="1"/>
              <a:t>computeAcceleration</a:t>
            </a:r>
            <a:r>
              <a:rPr lang="en-US" dirty="0"/>
              <a:t>. </a:t>
            </a:r>
          </a:p>
          <a:p>
            <a:pPr lvl="1"/>
            <a:r>
              <a:rPr lang="en-US" dirty="0"/>
              <a:t>Note that in reduced units, the mass of a particle is unity, and hence the acceleration and force are equivalent.</a:t>
            </a:r>
          </a:p>
        </p:txBody>
      </p:sp>
    </p:spTree>
    <p:extLst>
      <p:ext uri="{BB962C8B-B14F-4D97-AF65-F5344CB8AC3E}">
        <p14:creationId xmlns:p14="http://schemas.microsoft.com/office/powerpoint/2010/main" val="3452531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6" t="11310" r="14886" b="25000"/>
          <a:stretch/>
        </p:blipFill>
        <p:spPr bwMode="auto">
          <a:xfrm>
            <a:off x="323528" y="791772"/>
            <a:ext cx="8215086" cy="465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56" t="52933" r="18538" b="42451"/>
          <a:stretch/>
        </p:blipFill>
        <p:spPr bwMode="auto">
          <a:xfrm>
            <a:off x="251520" y="5395631"/>
            <a:ext cx="7807569" cy="33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89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methods needed for the ODE interface are given in </a:t>
            </a:r>
            <a:r>
              <a:rPr lang="en-US" altLang="zh-CN" dirty="0"/>
              <a:t>next few pages</a:t>
            </a:r>
            <a:r>
              <a:rPr lang="en-US" dirty="0"/>
              <a:t>. </a:t>
            </a:r>
          </a:p>
          <a:p>
            <a:r>
              <a:rPr lang="en-US" dirty="0"/>
              <a:t>Note that the </a:t>
            </a:r>
            <a:r>
              <a:rPr lang="en-US" dirty="0" err="1"/>
              <a:t>getRate</a:t>
            </a:r>
            <a:r>
              <a:rPr lang="en-US" dirty="0"/>
              <a:t> method is invoked twice for every call to the step method because we are using the </a:t>
            </a:r>
            <a:r>
              <a:rPr lang="en-US" dirty="0" err="1"/>
              <a:t>Verlet</a:t>
            </a:r>
            <a:r>
              <a:rPr lang="en-US" dirty="0"/>
              <a:t> algorithm.</a:t>
            </a:r>
          </a:p>
          <a:p>
            <a:r>
              <a:rPr lang="en-US" dirty="0"/>
              <a:t>The first rate call uses the current positions of the particles, and the second rate call uses the new positions.</a:t>
            </a:r>
          </a:p>
        </p:txBody>
      </p:sp>
    </p:spTree>
    <p:extLst>
      <p:ext uri="{BB962C8B-B14F-4D97-AF65-F5344CB8AC3E}">
        <p14:creationId xmlns:p14="http://schemas.microsoft.com/office/powerpoint/2010/main" val="440988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Because a particle’s new position becomes its current position for the next step, we would compute the same accelerations twice in </a:t>
            </a:r>
            <a:r>
              <a:rPr lang="en-US" dirty="0" err="1"/>
              <a:t>Verlet</a:t>
            </a:r>
            <a:r>
              <a:rPr lang="en-US" dirty="0"/>
              <a:t>. </a:t>
            </a:r>
          </a:p>
          <a:p>
            <a:r>
              <a:rPr lang="en-US" dirty="0"/>
              <a:t>Any solutions? </a:t>
            </a:r>
          </a:p>
        </p:txBody>
      </p:sp>
    </p:spTree>
    <p:extLst>
      <p:ext uri="{BB962C8B-B14F-4D97-AF65-F5344CB8AC3E}">
        <p14:creationId xmlns:p14="http://schemas.microsoft.com/office/powerpoint/2010/main" val="542920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altLang="zh-CN" dirty="0"/>
              <a:t>To avoid this inefficiency, we query the ODE solver using the </a:t>
            </a:r>
            <a:r>
              <a:rPr lang="en-US" altLang="zh-CN" dirty="0" err="1"/>
              <a:t>getRateCounter</a:t>
            </a:r>
            <a:r>
              <a:rPr lang="en-US" altLang="zh-CN" dirty="0"/>
              <a:t> method to determine if the position or the velocity is being computed.</a:t>
            </a:r>
            <a:endParaRPr lang="en-US" dirty="0"/>
          </a:p>
          <a:p>
            <a:r>
              <a:rPr lang="en-US" dirty="0"/>
              <a:t>We store the accelerations in an array during the second computation so that we use these values the next time </a:t>
            </a:r>
            <a:r>
              <a:rPr lang="en-US" dirty="0" err="1"/>
              <a:t>getRate</a:t>
            </a:r>
            <a:r>
              <a:rPr lang="en-US" dirty="0"/>
              <a:t> is invoked. </a:t>
            </a:r>
          </a:p>
          <a:p>
            <a:r>
              <a:rPr lang="en-US" dirty="0"/>
              <a:t>This trick is not general and should only be used if you understand exactly how the particular ODE solver behaves. </a:t>
            </a:r>
          </a:p>
          <a:p>
            <a:endParaRPr lang="en-US" dirty="0"/>
          </a:p>
        </p:txBody>
      </p:sp>
    </p:spTree>
    <p:extLst>
      <p:ext uri="{BB962C8B-B14F-4D97-AF65-F5344CB8AC3E}">
        <p14:creationId xmlns:p14="http://schemas.microsoft.com/office/powerpoint/2010/main" val="10810988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83" t="11310" r="19905" b="31923"/>
          <a:stretch/>
        </p:blipFill>
        <p:spPr bwMode="auto">
          <a:xfrm>
            <a:off x="323528" y="842640"/>
            <a:ext cx="7483022" cy="415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875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11" t="25596" r="10423" b="35197"/>
          <a:stretch/>
        </p:blipFill>
        <p:spPr bwMode="auto">
          <a:xfrm>
            <a:off x="391885" y="764704"/>
            <a:ext cx="8752115" cy="286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671" t="41791" r="19211" b="53447"/>
          <a:stretch/>
        </p:blipFill>
        <p:spPr bwMode="auto">
          <a:xfrm>
            <a:off x="417533" y="3632804"/>
            <a:ext cx="7561944" cy="34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129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Note that we accumulate data for the histogram of the </a:t>
            </a:r>
            <a:r>
              <a:rPr lang="en-US" i="1" dirty="0"/>
              <a:t>x </a:t>
            </a:r>
            <a:r>
              <a:rPr lang="en-US" dirty="0"/>
              <a:t>component of the velocity in the step method.</a:t>
            </a:r>
          </a:p>
          <a:p>
            <a:r>
              <a:rPr lang="en-US" dirty="0"/>
              <a:t>Alternatively, we can implement the </a:t>
            </a:r>
            <a:r>
              <a:rPr lang="en-US" dirty="0" err="1"/>
              <a:t>Verlet</a:t>
            </a:r>
            <a:r>
              <a:rPr lang="en-US" dirty="0"/>
              <a:t> algorithm without the ODE interface. </a:t>
            </a:r>
          </a:p>
          <a:p>
            <a:r>
              <a:rPr lang="en-US" dirty="0"/>
              <a:t>In the following we show the code that would replace the call to the step method of the ODE solver. </a:t>
            </a:r>
          </a:p>
          <a:p>
            <a:r>
              <a:rPr lang="en-US" dirty="0"/>
              <a:t>We have used different array names for clarity. </a:t>
            </a:r>
          </a:p>
          <a:p>
            <a:r>
              <a:rPr lang="en-US" dirty="0"/>
              <a:t>This code uses about the same amount of CPU time as the code using the ODE solver.</a:t>
            </a:r>
          </a:p>
        </p:txBody>
      </p:sp>
    </p:spTree>
    <p:extLst>
      <p:ext uri="{BB962C8B-B14F-4D97-AF65-F5344CB8AC3E}">
        <p14:creationId xmlns:p14="http://schemas.microsoft.com/office/powerpoint/2010/main" val="1794723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r>
              <a:rPr lang="en-US" dirty="0"/>
              <a:t>In next page, we give some of the methods for computing the temperature, pressure (details will be covered later), and the heat capacity (also covered later). </a:t>
            </a:r>
          </a:p>
          <a:p>
            <a:r>
              <a:rPr lang="en-US" dirty="0"/>
              <a:t>The mean total energy should remain constant, but we compute it to test how well the algorithm conserves the total energy.</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3" t="36905" r="19013" b="28174"/>
          <a:stretch/>
        </p:blipFill>
        <p:spPr bwMode="auto">
          <a:xfrm>
            <a:off x="683568" y="620688"/>
            <a:ext cx="7605485" cy="255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7228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endParaRPr lang="en-US"/>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781" t="26971" r="11726" b="8798"/>
          <a:stretch/>
        </p:blipFill>
        <p:spPr bwMode="auto">
          <a:xfrm>
            <a:off x="107504" y="764704"/>
            <a:ext cx="8651631" cy="469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08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4" t="20238" r="31953" b="47619"/>
          <a:stretch/>
        </p:blipFill>
        <p:spPr bwMode="auto">
          <a:xfrm>
            <a:off x="282748" y="0"/>
            <a:ext cx="8602195" cy="438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82748" y="4653136"/>
            <a:ext cx="8122916" cy="1200329"/>
          </a:xfrm>
          <a:prstGeom prst="rect">
            <a:avLst/>
          </a:prstGeom>
        </p:spPr>
        <p:txBody>
          <a:bodyPr wrap="square">
            <a:spAutoFit/>
          </a:bodyPr>
          <a:lstStyle/>
          <a:p>
            <a:r>
              <a:rPr lang="en-US" dirty="0"/>
              <a:t>The system of units used in the molecular dynamics simulations of particles interacting via the Lennard-Jones potential. The numerical values of </a:t>
            </a:r>
            <a:r>
              <a:rPr lang="en-US" i="1" dirty="0"/>
              <a:t>σ</a:t>
            </a:r>
            <a:r>
              <a:rPr lang="en-US" dirty="0"/>
              <a:t>, </a:t>
            </a:r>
            <a:r>
              <a:rPr lang="en-US" i="1" dirty="0"/>
              <a:t>ϵ</a:t>
            </a:r>
            <a:r>
              <a:rPr lang="en-US" dirty="0"/>
              <a:t>, and </a:t>
            </a:r>
            <a:r>
              <a:rPr lang="en-US" i="1" dirty="0"/>
              <a:t>m </a:t>
            </a:r>
            <a:r>
              <a:rPr lang="en-US" dirty="0"/>
              <a:t>are for argon. The quantity </a:t>
            </a:r>
            <a:r>
              <a:rPr lang="en-US" i="1" dirty="0"/>
              <a:t>k </a:t>
            </a:r>
            <a:r>
              <a:rPr lang="en-US" dirty="0"/>
              <a:t>is Boltzmann’s constant and has the value </a:t>
            </a:r>
            <a:r>
              <a:rPr lang="en-US" i="1" dirty="0"/>
              <a:t>k </a:t>
            </a:r>
            <a:r>
              <a:rPr lang="en-US" dirty="0"/>
              <a:t>= 1</a:t>
            </a:r>
            <a:r>
              <a:rPr lang="en-US" i="1" dirty="0"/>
              <a:t>.</a:t>
            </a:r>
            <a:r>
              <a:rPr lang="en-US" dirty="0"/>
              <a:t>38 </a:t>
            </a:r>
            <a:r>
              <a:rPr lang="en-US" i="1" dirty="0"/>
              <a:t>× </a:t>
            </a:r>
            <a:r>
              <a:rPr lang="en-US" dirty="0"/>
              <a:t>10</a:t>
            </a:r>
            <a:r>
              <a:rPr lang="en-US" i="1" baseline="30000" dirty="0"/>
              <a:t>−</a:t>
            </a:r>
            <a:r>
              <a:rPr lang="en-US" baseline="30000" dirty="0"/>
              <a:t>23</a:t>
            </a:r>
            <a:r>
              <a:rPr lang="en-US" dirty="0"/>
              <a:t> J/K. The unit of pressure is for a two-dimensional system.</a:t>
            </a:r>
          </a:p>
        </p:txBody>
      </p:sp>
    </p:spTree>
    <p:extLst>
      <p:ext uri="{BB962C8B-B14F-4D97-AF65-F5344CB8AC3E}">
        <p14:creationId xmlns:p14="http://schemas.microsoft.com/office/powerpoint/2010/main" val="41474494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a:t>
            </a:r>
            <a:r>
              <a:rPr lang="en-US" dirty="0" err="1"/>
              <a:t>resetAverages</a:t>
            </a:r>
            <a:r>
              <a:rPr lang="en-US" dirty="0"/>
              <a:t> method is used to set the accumulated averages to zero so that the initial transient behavior can be removed from the computed averages.</a:t>
            </a: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88" t="41394" r="18213" b="37645"/>
          <a:stretch/>
        </p:blipFill>
        <p:spPr bwMode="auto">
          <a:xfrm>
            <a:off x="927262" y="188640"/>
            <a:ext cx="7793503" cy="153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733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 time consuming part of a molecular dynamics simulation is equilibrating the system, especially at high densities. </a:t>
            </a:r>
          </a:p>
          <a:p>
            <a:r>
              <a:rPr lang="en-US" dirty="0"/>
              <a:t>The quickest way to do so is to start with a configuration that is typical of the configurations at the desired energy and density.</a:t>
            </a:r>
          </a:p>
        </p:txBody>
      </p:sp>
    </p:spTree>
    <p:extLst>
      <p:ext uri="{BB962C8B-B14F-4D97-AF65-F5344CB8AC3E}">
        <p14:creationId xmlns:p14="http://schemas.microsoft.com/office/powerpoint/2010/main" val="3049472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Hence, we will want to be able to read the positions and velocities of the particles from a previously saved file.</a:t>
            </a:r>
          </a:p>
          <a:p>
            <a:r>
              <a:rPr lang="en-US" dirty="0"/>
              <a:t>For the GUI code, please read the text book if you are interested. </a:t>
            </a:r>
          </a:p>
        </p:txBody>
      </p:sp>
    </p:spTree>
    <p:extLst>
      <p:ext uri="{BB962C8B-B14F-4D97-AF65-F5344CB8AC3E}">
        <p14:creationId xmlns:p14="http://schemas.microsoft.com/office/powerpoint/2010/main" val="922969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All program variables are in reduced units, </a:t>
            </a:r>
          </a:p>
          <a:p>
            <a:pPr lvl="1"/>
            <a:r>
              <a:rPr lang="en-US" dirty="0"/>
              <a:t>for example, the time in our molecular dynamics program is expressed in units of </a:t>
            </a:r>
            <a:r>
              <a:rPr lang="en-US" i="1" dirty="0"/>
              <a:t>σ</a:t>
            </a:r>
            <a:r>
              <a:rPr lang="en-US" dirty="0"/>
              <a:t>(</a:t>
            </a:r>
            <a:r>
              <a:rPr lang="en-US" i="1" dirty="0"/>
              <a:t>m/ϵ</a:t>
            </a:r>
            <a:r>
              <a:rPr lang="en-US" dirty="0"/>
              <a:t>)</a:t>
            </a:r>
            <a:r>
              <a:rPr lang="en-US" baseline="30000" dirty="0"/>
              <a:t>1</a:t>
            </a:r>
            <a:r>
              <a:rPr lang="en-US" i="1" baseline="30000" dirty="0"/>
              <a:t>/</a:t>
            </a:r>
            <a:r>
              <a:rPr lang="en-US" baseline="30000" dirty="0"/>
              <a:t>2</a:t>
            </a:r>
            <a:r>
              <a:rPr lang="en-US" dirty="0"/>
              <a:t>. </a:t>
            </a:r>
          </a:p>
          <a:p>
            <a:pPr lvl="1"/>
            <a:r>
              <a:rPr lang="en-US" dirty="0"/>
              <a:t>Suppose that we run our molecular dynamics program for 2000 time steps with a time step </a:t>
            </a:r>
            <a:r>
              <a:rPr lang="en-US" dirty="0" err="1"/>
              <a:t>Δ</a:t>
            </a:r>
            <a:r>
              <a:rPr lang="en-US" i="1" dirty="0" err="1"/>
              <a:t>t</a:t>
            </a:r>
            <a:r>
              <a:rPr lang="en-US" i="1" dirty="0"/>
              <a:t> </a:t>
            </a:r>
            <a:r>
              <a:rPr lang="en-US" dirty="0"/>
              <a:t>= 0</a:t>
            </a:r>
            <a:r>
              <a:rPr lang="en-US" i="1" dirty="0"/>
              <a:t>.</a:t>
            </a:r>
            <a:r>
              <a:rPr lang="en-US" dirty="0"/>
              <a:t>01. </a:t>
            </a:r>
          </a:p>
          <a:p>
            <a:pPr lvl="1"/>
            <a:r>
              <a:rPr lang="en-US" dirty="0"/>
              <a:t>The total time of our run is 2000 </a:t>
            </a:r>
            <a:r>
              <a:rPr lang="en-US" i="1" dirty="0"/>
              <a:t>× </a:t>
            </a:r>
            <a:r>
              <a:rPr lang="en-US" dirty="0"/>
              <a:t>0</a:t>
            </a:r>
            <a:r>
              <a:rPr lang="en-US" i="1" dirty="0"/>
              <a:t>.</a:t>
            </a:r>
            <a:r>
              <a:rPr lang="en-US" dirty="0"/>
              <a:t>01 = 20 in reduced units or 4</a:t>
            </a:r>
            <a:r>
              <a:rPr lang="en-US" i="1" dirty="0"/>
              <a:t>.</a:t>
            </a:r>
            <a:r>
              <a:rPr lang="en-US" dirty="0"/>
              <a:t>34 </a:t>
            </a:r>
            <a:r>
              <a:rPr lang="en-US" i="1" dirty="0"/>
              <a:t>× </a:t>
            </a:r>
            <a:r>
              <a:rPr lang="en-US" dirty="0"/>
              <a:t>10</a:t>
            </a:r>
            <a:r>
              <a:rPr lang="en-US" i="1" baseline="30000" dirty="0"/>
              <a:t>−</a:t>
            </a:r>
            <a:r>
              <a:rPr lang="en-US" baseline="30000" dirty="0"/>
              <a:t>11</a:t>
            </a:r>
            <a:r>
              <a:rPr lang="en-US" dirty="0"/>
              <a:t> s for argon. </a:t>
            </a:r>
          </a:p>
        </p:txBody>
      </p:sp>
    </p:spTree>
    <p:extLst>
      <p:ext uri="{BB962C8B-B14F-4D97-AF65-F5344CB8AC3E}">
        <p14:creationId xmlns:p14="http://schemas.microsoft.com/office/powerpoint/2010/main" val="1998201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marL="342900" lvl="1" indent="-342900">
              <a:buFont typeface="Arial" panose="020B0604020202020204" pitchFamily="34" charset="0"/>
              <a:buChar char="•"/>
            </a:pPr>
            <a:r>
              <a:rPr lang="en-US" dirty="0"/>
              <a:t>The duration of a typical molecular dynamics simulation is in the range of 10–10</a:t>
            </a:r>
            <a:r>
              <a:rPr lang="en-US" baseline="30000" dirty="0"/>
              <a:t>4</a:t>
            </a:r>
            <a:r>
              <a:rPr lang="en-US" dirty="0"/>
              <a:t> in reduced units, corresponding to a duration of approximately 10</a:t>
            </a:r>
            <a:r>
              <a:rPr lang="en-US" i="1" baseline="30000" dirty="0"/>
              <a:t>−</a:t>
            </a:r>
            <a:r>
              <a:rPr lang="en-US" baseline="30000" dirty="0"/>
              <a:t>11</a:t>
            </a:r>
            <a:r>
              <a:rPr lang="en-US" dirty="0"/>
              <a:t>–10</a:t>
            </a:r>
            <a:r>
              <a:rPr lang="en-US" i="1" baseline="30000" dirty="0"/>
              <a:t>−</a:t>
            </a:r>
            <a:r>
              <a:rPr lang="en-US" baseline="30000" dirty="0"/>
              <a:t>8</a:t>
            </a:r>
            <a:r>
              <a:rPr lang="en-US" dirty="0"/>
              <a:t> s. The longest practical runs are the order of 10</a:t>
            </a:r>
            <a:r>
              <a:rPr lang="en-US" i="1" baseline="30000" dirty="0"/>
              <a:t>−</a:t>
            </a:r>
            <a:r>
              <a:rPr lang="en-US" baseline="30000" dirty="0"/>
              <a:t>6</a:t>
            </a:r>
            <a:r>
              <a:rPr lang="en-US" dirty="0"/>
              <a:t> s.</a:t>
            </a:r>
          </a:p>
          <a:p>
            <a:endParaRPr lang="en-US" dirty="0"/>
          </a:p>
        </p:txBody>
      </p:sp>
    </p:spTree>
    <p:extLst>
      <p:ext uri="{BB962C8B-B14F-4D97-AF65-F5344CB8AC3E}">
        <p14:creationId xmlns:p14="http://schemas.microsoft.com/office/powerpoint/2010/main" val="2068966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Numerical Algorithm</a:t>
            </a:r>
            <a:endParaRPr lang="en-US" dirty="0"/>
          </a:p>
        </p:txBody>
      </p:sp>
      <p:sp>
        <p:nvSpPr>
          <p:cNvPr id="3" name="内容占位符 2"/>
          <p:cNvSpPr>
            <a:spLocks noGrp="1"/>
          </p:cNvSpPr>
          <p:nvPr>
            <p:ph idx="1"/>
          </p:nvPr>
        </p:nvSpPr>
        <p:spPr/>
        <p:txBody>
          <a:bodyPr>
            <a:normAutofit/>
          </a:bodyPr>
          <a:lstStyle/>
          <a:p>
            <a:r>
              <a:rPr lang="en-US" dirty="0"/>
              <a:t>we need to introduce a numerical method for computing the trajectory of each particle. </a:t>
            </a:r>
          </a:p>
          <a:p>
            <a:r>
              <a:rPr lang="en-US" dirty="0"/>
              <a:t>The criteria for a good numerical integration method include that </a:t>
            </a:r>
          </a:p>
          <a:p>
            <a:pPr lvl="1"/>
            <a:r>
              <a:rPr lang="en-US" dirty="0"/>
              <a:t>it conserves the phase-space volume and be consistent with the known conservation laws, is time reversible, and is accurate for relatively large time steps to reduce the CPU time needed for the total time of the simulation.</a:t>
            </a:r>
          </a:p>
        </p:txBody>
      </p:sp>
    </p:spTree>
    <p:extLst>
      <p:ext uri="{BB962C8B-B14F-4D97-AF65-F5344CB8AC3E}">
        <p14:creationId xmlns:p14="http://schemas.microsoft.com/office/powerpoint/2010/main" val="2285021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37457</TotalTime>
  <Words>3139</Words>
  <Application>Microsoft Office PowerPoint</Application>
  <PresentationFormat>On-screen Show (4:3)</PresentationFormat>
  <Paragraphs>201</Paragraphs>
  <Slides>62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等线</vt:lpstr>
      <vt:lpstr>宋体</vt:lpstr>
      <vt:lpstr>Arial</vt:lpstr>
      <vt:lpstr>Calibri</vt:lpstr>
      <vt:lpstr>Office 主题​​</vt:lpstr>
      <vt:lpstr>Document</vt:lpstr>
      <vt:lpstr>Introduction to Computer Simulation of Physical Systems (Lecture 5)  </vt:lpstr>
      <vt:lpstr>PowerPoint Presentation</vt:lpstr>
      <vt:lpstr>PowerPoint Presentation</vt:lpstr>
      <vt:lpstr>Units</vt:lpstr>
      <vt:lpstr>PowerPoint Presentation</vt:lpstr>
      <vt:lpstr>PowerPoint Presentation</vt:lpstr>
      <vt:lpstr>PowerPoint Presentation</vt:lpstr>
      <vt:lpstr>PowerPoint Presentation</vt:lpstr>
      <vt:lpstr>The Numerical Algorithm</vt:lpstr>
      <vt:lpstr>PowerPoint Presentation</vt:lpstr>
      <vt:lpstr>PowerPoint Presentation</vt:lpstr>
      <vt:lpstr>Periodic Boundary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Molecular Dynamics Program</vt:lpstr>
      <vt:lpstr>PowerPoint Presentation</vt:lpstr>
      <vt:lpstr>PowerPoint Presentation</vt:lpstr>
      <vt:lpstr>PowerPoint Presentation</vt:lpstr>
      <vt:lpstr>PowerPoint Presentation</vt:lpstr>
      <vt:lpstr>PowerPoint Presentation</vt:lpstr>
      <vt:lpstr>Initialization with Maxwell Boltzmann distribution</vt:lpstr>
      <vt:lpstr>Convert uniform distribution to other distributions</vt:lpstr>
      <vt:lpstr>Convert uniform distribution to Gaussian distribution</vt:lpstr>
      <vt:lpstr>Maxwell Boltzmann distribution</vt:lpstr>
      <vt:lpstr>PowerPoint Presentation</vt:lpstr>
      <vt:lpstr>PowerPoint Presentation</vt:lpstr>
      <vt:lpstr>PowerPoint Presentation</vt:lpstr>
      <vt:lpstr>PowerPoint Presentation</vt:lpstr>
      <vt:lpstr>Any problems with this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246</cp:revision>
  <dcterms:created xsi:type="dcterms:W3CDTF">2014-01-05T10:31:17Z</dcterms:created>
  <dcterms:modified xsi:type="dcterms:W3CDTF">2023-02-13T07:18:11Z</dcterms:modified>
</cp:coreProperties>
</file>